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86" r:id="rId3"/>
    <p:sldId id="257" r:id="rId4"/>
    <p:sldId id="281" r:id="rId5"/>
    <p:sldId id="260" r:id="rId6"/>
    <p:sldId id="282" r:id="rId7"/>
    <p:sldId id="284" r:id="rId8"/>
    <p:sldId id="285" r:id="rId9"/>
    <p:sldId id="271" r:id="rId10"/>
    <p:sldId id="267" r:id="rId11"/>
    <p:sldId id="268" r:id="rId12"/>
    <p:sldId id="269" r:id="rId13"/>
    <p:sldId id="270" r:id="rId14"/>
    <p:sldId id="280" r:id="rId15"/>
    <p:sldId id="276" r:id="rId16"/>
    <p:sldId id="277" r:id="rId17"/>
    <p:sldId id="278" r:id="rId18"/>
    <p:sldId id="287" r:id="rId19"/>
    <p:sldId id="288" r:id="rId20"/>
    <p:sldId id="272" r:id="rId21"/>
    <p:sldId id="274" r:id="rId22"/>
    <p:sldId id="273" r:id="rId23"/>
    <p:sldId id="279" r:id="rId24"/>
    <p:sldId id="265" r:id="rId2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72"/>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7640" y="2481452"/>
            <a:ext cx="6868718" cy="696594"/>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2730245" y="461594"/>
            <a:ext cx="3683508" cy="69723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7/4/2020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3220"/>
            <a:ext cx="9144000" cy="49928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224735" y="1668779"/>
            <a:ext cx="6838604" cy="3773245"/>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569258" y="4884866"/>
            <a:ext cx="2107045" cy="377638"/>
          </a:xfrm>
          <a:prstGeom prst="rect">
            <a:avLst/>
          </a:prstGeom>
        </p:spPr>
        <p:txBody>
          <a:bodyPr vert="horz" wrap="square" lIns="0" tIns="15956" rIns="0" bIns="0" rtlCol="0">
            <a:spAutoFit/>
          </a:bodyPr>
          <a:lstStyle/>
          <a:p>
            <a:pPr marL="11397">
              <a:spcBef>
                <a:spcPts val="126"/>
              </a:spcBef>
            </a:pPr>
            <a:r>
              <a:rPr sz="2300" spc="45" dirty="0">
                <a:latin typeface="Calibri"/>
                <a:cs typeface="Calibri"/>
              </a:rPr>
              <a:t>By </a:t>
            </a:r>
            <a:r>
              <a:rPr sz="2300" spc="58" dirty="0">
                <a:latin typeface="Calibri"/>
                <a:cs typeface="Calibri"/>
              </a:rPr>
              <a:t>R.K.</a:t>
            </a:r>
            <a:r>
              <a:rPr sz="2300" spc="-85" dirty="0">
                <a:latin typeface="Calibri"/>
                <a:cs typeface="Calibri"/>
              </a:rPr>
              <a:t> </a:t>
            </a:r>
            <a:r>
              <a:rPr sz="2300" spc="63" dirty="0">
                <a:latin typeface="Calibri"/>
                <a:cs typeface="Calibri"/>
              </a:rPr>
              <a:t>LAXMAN</a:t>
            </a:r>
            <a:endParaRPr sz="2300">
              <a:latin typeface="Calibri"/>
              <a:cs typeface="Calibri"/>
            </a:endParaRPr>
          </a:p>
        </p:txBody>
      </p:sp>
    </p:spTree>
    <p:extLst>
      <p:ext uri="{BB962C8B-B14F-4D97-AF65-F5344CB8AC3E}">
        <p14:creationId xmlns:p14="http://schemas.microsoft.com/office/powerpoint/2010/main" val="2843243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THEME-I</a:t>
            </a:r>
            <a:endParaRPr lang="en-US" dirty="0">
              <a:solidFill>
                <a:srgbClr val="FF0000"/>
              </a:solidFill>
            </a:endParaRPr>
          </a:p>
        </p:txBody>
      </p:sp>
      <p:sp>
        <p:nvSpPr>
          <p:cNvPr id="3" name="Text Placeholder 2"/>
          <p:cNvSpPr>
            <a:spLocks noGrp="1"/>
          </p:cNvSpPr>
          <p:nvPr>
            <p:ph type="body" idx="1"/>
          </p:nvPr>
        </p:nvSpPr>
        <p:spPr>
          <a:xfrm>
            <a:off x="457200" y="1577340"/>
            <a:ext cx="8153400" cy="3323987"/>
          </a:xfrm>
        </p:spPr>
        <p:txBody>
          <a:bodyPr/>
          <a:lstStyle/>
          <a:p>
            <a:pPr algn="just">
              <a:lnSpc>
                <a:spcPct val="200000"/>
              </a:lnSpc>
            </a:pPr>
            <a:r>
              <a:rPr lang="en-US" dirty="0" smtClean="0"/>
              <a:t>The theme of the story is ‘the art of storytelling’. A good story becomes interesting only when the narrator twists and turns the action to make the narrative surprising yet plausible. </a:t>
            </a:r>
            <a:r>
              <a:rPr lang="en-US" dirty="0" err="1" smtClean="0"/>
              <a:t>Iswaran</a:t>
            </a:r>
            <a:r>
              <a:rPr lang="en-US" dirty="0" smtClean="0"/>
              <a:t>, a master of this art told gripping stories in a graphic and dramatic manner such that his listeners listened to him in rapt attention and bewilderment. Once the story of a female ghost that he recounted so terrified his master that he quit his job and left the haunted place.</a:t>
            </a:r>
            <a:endParaRPr lang="en-US" dirty="0"/>
          </a:p>
        </p:txBody>
      </p:sp>
    </p:spTree>
    <p:extLst>
      <p:ext uri="{BB962C8B-B14F-4D97-AF65-F5344CB8AC3E}">
        <p14:creationId xmlns:p14="http://schemas.microsoft.com/office/powerpoint/2010/main" val="3982941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Theme-2</a:t>
            </a:r>
            <a:endParaRPr lang="en-US" dirty="0">
              <a:solidFill>
                <a:srgbClr val="FF0000"/>
              </a:solidFill>
            </a:endParaRPr>
          </a:p>
        </p:txBody>
      </p:sp>
      <p:sp>
        <p:nvSpPr>
          <p:cNvPr id="3" name="Text Placeholder 2"/>
          <p:cNvSpPr>
            <a:spLocks noGrp="1"/>
          </p:cNvSpPr>
          <p:nvPr>
            <p:ph type="body" idx="1"/>
          </p:nvPr>
        </p:nvSpPr>
        <p:spPr>
          <a:xfrm>
            <a:off x="457200" y="1577340"/>
            <a:ext cx="8305800" cy="1661993"/>
          </a:xfrm>
        </p:spPr>
        <p:txBody>
          <a:bodyPr/>
          <a:lstStyle/>
          <a:p>
            <a:pPr algn="just">
              <a:lnSpc>
                <a:spcPct val="200000"/>
              </a:lnSpc>
            </a:pPr>
            <a:r>
              <a:rPr lang="en-US" dirty="0" smtClean="0"/>
              <a:t>Another theme is that, one must not let oneself be influenced by superstitions like ghosts or spirits. </a:t>
            </a:r>
            <a:r>
              <a:rPr lang="en-US" dirty="0" err="1" smtClean="0"/>
              <a:t>Mahendra</a:t>
            </a:r>
            <a:r>
              <a:rPr lang="en-US" dirty="0" smtClean="0"/>
              <a:t> believed that he had seen the female ghost because his subconscious seemed to have already accepted the presence of ghosts and spirits.</a:t>
            </a:r>
            <a:endParaRPr lang="en-US" dirty="0"/>
          </a:p>
        </p:txBody>
      </p:sp>
    </p:spTree>
    <p:extLst>
      <p:ext uri="{BB962C8B-B14F-4D97-AF65-F5344CB8AC3E}">
        <p14:creationId xmlns:p14="http://schemas.microsoft.com/office/powerpoint/2010/main" val="3616696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TITLE</a:t>
            </a:r>
            <a:endParaRPr lang="en-US" dirty="0">
              <a:solidFill>
                <a:srgbClr val="FF0000"/>
              </a:solidFill>
            </a:endParaRPr>
          </a:p>
        </p:txBody>
      </p:sp>
      <p:sp>
        <p:nvSpPr>
          <p:cNvPr id="3" name="Text Placeholder 2"/>
          <p:cNvSpPr>
            <a:spLocks noGrp="1"/>
          </p:cNvSpPr>
          <p:nvPr>
            <p:ph type="body" idx="1"/>
          </p:nvPr>
        </p:nvSpPr>
        <p:spPr>
          <a:xfrm>
            <a:off x="457200" y="1577340"/>
            <a:ext cx="8001000" cy="2769989"/>
          </a:xfrm>
        </p:spPr>
        <p:txBody>
          <a:bodyPr/>
          <a:lstStyle/>
          <a:p>
            <a:pPr algn="just">
              <a:lnSpc>
                <a:spcPct val="200000"/>
              </a:lnSpc>
            </a:pPr>
            <a:r>
              <a:rPr lang="en-US" dirty="0" smtClean="0"/>
              <a:t>“</a:t>
            </a:r>
            <a:r>
              <a:rPr lang="en-US" dirty="0" err="1" smtClean="0"/>
              <a:t>Iswaran</a:t>
            </a:r>
            <a:r>
              <a:rPr lang="en-US" dirty="0" smtClean="0"/>
              <a:t> the Storyteller” is a perfect title for a story that deals with the character ‘ </a:t>
            </a:r>
            <a:r>
              <a:rPr lang="en-US" dirty="0" err="1" smtClean="0"/>
              <a:t>Iswaran</a:t>
            </a:r>
            <a:r>
              <a:rPr lang="en-US" dirty="0" smtClean="0"/>
              <a:t>’ and his mastery of the art of storytelling. The whole story  deals with the dramatic manner in which </a:t>
            </a:r>
            <a:r>
              <a:rPr lang="en-US" dirty="0" err="1" smtClean="0"/>
              <a:t>Iswaran</a:t>
            </a:r>
            <a:r>
              <a:rPr lang="en-US" dirty="0" smtClean="0"/>
              <a:t> made-up and recounted stories which were admirable more for the style in which elements of suspense, horror , and adventure were added to them than for their content . Hence, this title stands justified.</a:t>
            </a:r>
            <a:endParaRPr lang="en-US" dirty="0"/>
          </a:p>
        </p:txBody>
      </p:sp>
    </p:spTree>
    <p:extLst>
      <p:ext uri="{BB962C8B-B14F-4D97-AF65-F5344CB8AC3E}">
        <p14:creationId xmlns:p14="http://schemas.microsoft.com/office/powerpoint/2010/main" val="1051867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Message</a:t>
            </a:r>
            <a:endParaRPr lang="en-US" dirty="0">
              <a:solidFill>
                <a:srgbClr val="FF0000"/>
              </a:solidFill>
            </a:endParaRPr>
          </a:p>
        </p:txBody>
      </p:sp>
      <p:sp>
        <p:nvSpPr>
          <p:cNvPr id="3" name="Text Placeholder 2"/>
          <p:cNvSpPr>
            <a:spLocks noGrp="1"/>
          </p:cNvSpPr>
          <p:nvPr>
            <p:ph type="body" idx="1"/>
          </p:nvPr>
        </p:nvSpPr>
        <p:spPr>
          <a:xfrm>
            <a:off x="381000" y="1295400"/>
            <a:ext cx="8077200" cy="2769989"/>
          </a:xfrm>
        </p:spPr>
        <p:txBody>
          <a:bodyPr/>
          <a:lstStyle/>
          <a:p>
            <a:pPr algn="just">
              <a:lnSpc>
                <a:spcPct val="200000"/>
              </a:lnSpc>
            </a:pPr>
            <a:r>
              <a:rPr lang="en-US" dirty="0" smtClean="0"/>
              <a:t>The story gives the message that the unnatural world of ghosts and spirits is merely figment of our imagination. If we allow our hidden fears to take concrete shape and start believing in ghosts and spirits , our life would get disturbed . </a:t>
            </a:r>
            <a:r>
              <a:rPr lang="en-US" dirty="0" err="1" smtClean="0"/>
              <a:t>Mahendra</a:t>
            </a:r>
            <a:r>
              <a:rPr lang="en-US" dirty="0" smtClean="0"/>
              <a:t> was good at his job as a supervisor but had to quit because he allowed his fears to overpower his rational self.</a:t>
            </a:r>
            <a:endParaRPr lang="en-US" dirty="0"/>
          </a:p>
        </p:txBody>
      </p:sp>
    </p:spTree>
    <p:extLst>
      <p:ext uri="{BB962C8B-B14F-4D97-AF65-F5344CB8AC3E}">
        <p14:creationId xmlns:p14="http://schemas.microsoft.com/office/powerpoint/2010/main" val="1058978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61595"/>
            <a:ext cx="8458200" cy="1292662"/>
          </a:xfrm>
        </p:spPr>
        <p:txBody>
          <a:bodyPr/>
          <a:lstStyle/>
          <a:p>
            <a:r>
              <a:rPr lang="en-US" sz="2800" dirty="0">
                <a:solidFill>
                  <a:srgbClr val="FF0000"/>
                </a:solidFill>
              </a:rPr>
              <a:t>A good story-teller should be an epitome of the qualities below mentioned:</a:t>
            </a:r>
            <a:br>
              <a:rPr lang="en-US" sz="2800" dirty="0">
                <a:solidFill>
                  <a:srgbClr val="FF0000"/>
                </a:solidFill>
              </a:rPr>
            </a:br>
            <a:endParaRPr lang="en-US" sz="2800" dirty="0">
              <a:solidFill>
                <a:srgbClr val="FF0000"/>
              </a:solidFill>
            </a:endParaRPr>
          </a:p>
        </p:txBody>
      </p:sp>
      <p:sp>
        <p:nvSpPr>
          <p:cNvPr id="3" name="Text Placeholder 2"/>
          <p:cNvSpPr>
            <a:spLocks noGrp="1"/>
          </p:cNvSpPr>
          <p:nvPr>
            <p:ph type="body" idx="1"/>
          </p:nvPr>
        </p:nvSpPr>
        <p:spPr>
          <a:xfrm>
            <a:off x="457200" y="1752600"/>
            <a:ext cx="8229600" cy="4154984"/>
          </a:xfrm>
        </p:spPr>
        <p:txBody>
          <a:bodyPr/>
          <a:lstStyle/>
          <a:p>
            <a:pPr>
              <a:lnSpc>
                <a:spcPct val="200000"/>
              </a:lnSpc>
            </a:pPr>
            <a:r>
              <a:rPr lang="en-US" dirty="0" smtClean="0"/>
              <a:t>should </a:t>
            </a:r>
            <a:r>
              <a:rPr lang="en-US" dirty="0"/>
              <a:t>have vivid imagination.</a:t>
            </a:r>
          </a:p>
          <a:p>
            <a:pPr>
              <a:lnSpc>
                <a:spcPct val="200000"/>
              </a:lnSpc>
            </a:pPr>
            <a:r>
              <a:rPr lang="en-US" dirty="0"/>
              <a:t>should have good oratorical skills.</a:t>
            </a:r>
          </a:p>
          <a:p>
            <a:pPr>
              <a:lnSpc>
                <a:spcPct val="200000"/>
              </a:lnSpc>
            </a:pPr>
            <a:r>
              <a:rPr lang="en-US" dirty="0"/>
              <a:t>should be able to act during narration.</a:t>
            </a:r>
          </a:p>
          <a:p>
            <a:pPr>
              <a:lnSpc>
                <a:spcPct val="200000"/>
              </a:lnSpc>
            </a:pPr>
            <a:r>
              <a:rPr lang="en-US" dirty="0"/>
              <a:t>should use punctuation properly during narration.</a:t>
            </a:r>
          </a:p>
          <a:p>
            <a:pPr>
              <a:lnSpc>
                <a:spcPct val="200000"/>
              </a:lnSpc>
            </a:pPr>
            <a:r>
              <a:rPr lang="en-US" dirty="0"/>
              <a:t>should have the ability to vary the tone according to the situation.</a:t>
            </a:r>
          </a:p>
          <a:p>
            <a:pPr>
              <a:lnSpc>
                <a:spcPct val="200000"/>
              </a:lnSpc>
            </a:pPr>
            <a:r>
              <a:rPr lang="en-US" dirty="0"/>
              <a:t>should have amusing personality.</a:t>
            </a:r>
          </a:p>
          <a:p>
            <a:pPr>
              <a:lnSpc>
                <a:spcPct val="200000"/>
              </a:lnSpc>
            </a:pPr>
            <a:r>
              <a:rPr lang="en-US" dirty="0"/>
              <a:t>should be capable of creating and maintaining interest of the listeners.</a:t>
            </a:r>
          </a:p>
          <a:p>
            <a:endParaRPr lang="en-US" dirty="0"/>
          </a:p>
        </p:txBody>
      </p:sp>
    </p:spTree>
    <p:extLst>
      <p:ext uri="{BB962C8B-B14F-4D97-AF65-F5344CB8AC3E}">
        <p14:creationId xmlns:p14="http://schemas.microsoft.com/office/powerpoint/2010/main" val="353117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477000" cy="609600"/>
          </a:xfrm>
        </p:spPr>
        <p:txBody>
          <a:bodyPr/>
          <a:lstStyle/>
          <a:p>
            <a:pPr algn="ctr"/>
            <a:r>
              <a:rPr lang="en-US" dirty="0" smtClean="0">
                <a:solidFill>
                  <a:srgbClr val="FF0000"/>
                </a:solidFill>
              </a:rPr>
              <a:t>SUMMARY</a:t>
            </a:r>
            <a:endParaRPr lang="en-US" dirty="0">
              <a:solidFill>
                <a:srgbClr val="FF0000"/>
              </a:solidFill>
            </a:endParaRPr>
          </a:p>
        </p:txBody>
      </p:sp>
      <p:sp>
        <p:nvSpPr>
          <p:cNvPr id="3" name="Text Placeholder 2"/>
          <p:cNvSpPr>
            <a:spLocks noGrp="1"/>
          </p:cNvSpPr>
          <p:nvPr>
            <p:ph type="body" idx="1"/>
          </p:nvPr>
        </p:nvSpPr>
        <p:spPr>
          <a:xfrm>
            <a:off x="457200" y="1066800"/>
            <a:ext cx="8458200" cy="5257800"/>
          </a:xfrm>
        </p:spPr>
        <p:txBody>
          <a:bodyPr/>
          <a:lstStyle/>
          <a:p>
            <a:pPr algn="just">
              <a:lnSpc>
                <a:spcPct val="150000"/>
              </a:lnSpc>
            </a:pPr>
            <a:r>
              <a:rPr lang="en-US" dirty="0" err="1"/>
              <a:t>Mahendra</a:t>
            </a:r>
            <a:r>
              <a:rPr lang="en-US" dirty="0"/>
              <a:t> was a junior supervisor in a firm which offered on hire supervisors at various types of construction sites. His job made him move every now and then from a coal mining area to a railway bridge construction site to some chemical plant after some months.</a:t>
            </a:r>
          </a:p>
          <a:p>
            <a:pPr algn="just">
              <a:lnSpc>
                <a:spcPct val="150000"/>
              </a:lnSpc>
            </a:pPr>
            <a:r>
              <a:rPr lang="en-US" dirty="0"/>
              <a:t>He was a bachelor. He had a cook named </a:t>
            </a:r>
            <a:r>
              <a:rPr lang="en-US" dirty="0" err="1"/>
              <a:t>Iswaran</a:t>
            </a:r>
            <a:r>
              <a:rPr lang="en-US" dirty="0"/>
              <a:t>. </a:t>
            </a:r>
            <a:r>
              <a:rPr lang="en-US" dirty="0" err="1"/>
              <a:t>Iswaran</a:t>
            </a:r>
            <a:r>
              <a:rPr lang="en-US" dirty="0"/>
              <a:t> accompanied </a:t>
            </a:r>
            <a:r>
              <a:rPr lang="en-US" dirty="0" err="1"/>
              <a:t>Mahendra</a:t>
            </a:r>
            <a:r>
              <a:rPr lang="en-US" dirty="0"/>
              <a:t> wherever he went and was therefore greatly attached to him. He not only cooked for </a:t>
            </a:r>
            <a:r>
              <a:rPr lang="en-US" dirty="0" err="1"/>
              <a:t>Mahendra</a:t>
            </a:r>
            <a:r>
              <a:rPr lang="en-US" dirty="0"/>
              <a:t>, and washed his clothes but also used to tell him stories in a very interesting </a:t>
            </a:r>
            <a:r>
              <a:rPr lang="en-US" dirty="0" smtClean="0"/>
              <a:t>manner. </a:t>
            </a:r>
            <a:r>
              <a:rPr lang="en-US" dirty="0" err="1" smtClean="0"/>
              <a:t>Iswaran</a:t>
            </a:r>
            <a:r>
              <a:rPr lang="en-US" dirty="0" smtClean="0"/>
              <a:t> </a:t>
            </a:r>
            <a:r>
              <a:rPr lang="en-US" dirty="0"/>
              <a:t>loved to read popular Tamil thrillers in his leisure time. As a result, he innovated his own thrillers and would tell about it to </a:t>
            </a:r>
            <a:r>
              <a:rPr lang="en-US" dirty="0" err="1"/>
              <a:t>Mahendra</a:t>
            </a:r>
            <a:r>
              <a:rPr lang="en-US" dirty="0"/>
              <a:t>. </a:t>
            </a:r>
            <a:r>
              <a:rPr lang="en-US" dirty="0" err="1"/>
              <a:t>Mahendra</a:t>
            </a:r>
            <a:r>
              <a:rPr lang="en-US" dirty="0"/>
              <a:t> enjoyed listening to them because of the inimitable way in which they were told. Once he told his master a story about how he controlled a wild elephant that had gone berserk.</a:t>
            </a:r>
          </a:p>
          <a:p>
            <a:pPr algn="just">
              <a:lnSpc>
                <a:spcPct val="150000"/>
              </a:lnSpc>
            </a:pPr>
            <a:endParaRPr lang="en-US" dirty="0"/>
          </a:p>
        </p:txBody>
      </p:sp>
    </p:spTree>
    <p:extLst>
      <p:ext uri="{BB962C8B-B14F-4D97-AF65-F5344CB8AC3E}">
        <p14:creationId xmlns:p14="http://schemas.microsoft.com/office/powerpoint/2010/main" val="1657034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599" cy="685800"/>
          </a:xfrm>
        </p:spPr>
        <p:txBody>
          <a:bodyPr/>
          <a:lstStyle/>
          <a:p>
            <a:pPr algn="ctr"/>
            <a:r>
              <a:rPr lang="en-US" dirty="0" smtClean="0">
                <a:solidFill>
                  <a:srgbClr val="FF0000"/>
                </a:solidFill>
              </a:rPr>
              <a:t>SUMMARY Contd..</a:t>
            </a:r>
            <a:endParaRPr lang="en-US" dirty="0"/>
          </a:p>
        </p:txBody>
      </p:sp>
      <p:sp>
        <p:nvSpPr>
          <p:cNvPr id="3" name="Text Placeholder 2"/>
          <p:cNvSpPr>
            <a:spLocks noGrp="1"/>
          </p:cNvSpPr>
          <p:nvPr>
            <p:ph type="body" idx="1"/>
          </p:nvPr>
        </p:nvSpPr>
        <p:spPr>
          <a:xfrm>
            <a:off x="457200" y="1143000"/>
            <a:ext cx="8458200" cy="5486400"/>
          </a:xfrm>
        </p:spPr>
        <p:txBody>
          <a:bodyPr/>
          <a:lstStyle/>
          <a:p>
            <a:pPr algn="just">
              <a:lnSpc>
                <a:spcPct val="150000"/>
              </a:lnSpc>
            </a:pPr>
            <a:r>
              <a:rPr lang="en-US" dirty="0"/>
              <a:t>He told that he came from a place famous for timber. The logs there were carried on to the lorries by elephants. They were huge well-fed beats. But when they turned wild, not even the most experienced mahout could control them. One day the elephant entered the school ground where children were playing, breaking through the brick wall. Children and teachers got terrified and rushed to the safe place.</a:t>
            </a:r>
          </a:p>
          <a:p>
            <a:pPr algn="just">
              <a:lnSpc>
                <a:spcPct val="150000"/>
              </a:lnSpc>
            </a:pPr>
            <a:r>
              <a:rPr lang="en-US" dirty="0"/>
              <a:t>But </a:t>
            </a:r>
            <a:r>
              <a:rPr lang="en-US" dirty="0" err="1"/>
              <a:t>Iswaran</a:t>
            </a:r>
            <a:r>
              <a:rPr lang="en-US" dirty="0"/>
              <a:t> was not scared. He moved towards the mad tusker with a cane in his hand and whacked its third toenail on the quick. The beast shivered from head to foot and then collapsed.</a:t>
            </a:r>
          </a:p>
          <a:p>
            <a:pPr algn="just">
              <a:lnSpc>
                <a:spcPct val="150000"/>
              </a:lnSpc>
            </a:pPr>
            <a:r>
              <a:rPr lang="en-US" dirty="0"/>
              <a:t>One day, while talking about the spirits of ancestors, he began to talk of ghosts. He said that the place where they were staying was once a burial ground and that he had sometimes seen ghosts at night. Being a brave man, he was not scared of them.</a:t>
            </a:r>
          </a:p>
          <a:p>
            <a:pPr algn="just">
              <a:lnSpc>
                <a:spcPct val="150000"/>
              </a:lnSpc>
            </a:pPr>
            <a:r>
              <a:rPr lang="en-US" dirty="0"/>
              <a:t/>
            </a:r>
            <a:br>
              <a:rPr lang="en-US" dirty="0"/>
            </a:br>
            <a:endParaRPr lang="en-US" dirty="0"/>
          </a:p>
        </p:txBody>
      </p:sp>
    </p:spTree>
    <p:extLst>
      <p:ext uri="{BB962C8B-B14F-4D97-AF65-F5344CB8AC3E}">
        <p14:creationId xmlns:p14="http://schemas.microsoft.com/office/powerpoint/2010/main" val="2650818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599" cy="697230"/>
          </a:xfrm>
        </p:spPr>
        <p:txBody>
          <a:bodyPr/>
          <a:lstStyle/>
          <a:p>
            <a:pPr algn="ctr"/>
            <a:r>
              <a:rPr lang="en-US" dirty="0">
                <a:solidFill>
                  <a:srgbClr val="FF0000"/>
                </a:solidFill>
              </a:rPr>
              <a:t>SUMMARY Contd..</a:t>
            </a:r>
            <a:endParaRPr lang="en-US" dirty="0"/>
          </a:p>
        </p:txBody>
      </p:sp>
      <p:sp>
        <p:nvSpPr>
          <p:cNvPr id="3" name="Text Placeholder 2"/>
          <p:cNvSpPr>
            <a:spLocks noGrp="1"/>
          </p:cNvSpPr>
          <p:nvPr>
            <p:ph type="body" idx="1"/>
          </p:nvPr>
        </p:nvSpPr>
        <p:spPr>
          <a:xfrm>
            <a:off x="457200" y="1143000"/>
            <a:ext cx="8458200" cy="4943020"/>
          </a:xfrm>
        </p:spPr>
        <p:txBody>
          <a:bodyPr/>
          <a:lstStyle/>
          <a:p>
            <a:pPr algn="just">
              <a:lnSpc>
                <a:spcPct val="150000"/>
              </a:lnSpc>
            </a:pPr>
            <a:r>
              <a:rPr lang="en-US" dirty="0"/>
              <a:t>Then he told his master about a horrible ghost woman seen only on a full moon night. She moaned and carried a </a:t>
            </a:r>
            <a:r>
              <a:rPr lang="en-US" dirty="0" err="1"/>
              <a:t>foetus</a:t>
            </a:r>
            <a:r>
              <a:rPr lang="en-US" dirty="0"/>
              <a:t> in her arms. </a:t>
            </a:r>
            <a:r>
              <a:rPr lang="en-US" dirty="0" err="1"/>
              <a:t>Mahendra</a:t>
            </a:r>
            <a:r>
              <a:rPr lang="en-US" dirty="0"/>
              <a:t> shivered at the description and told </a:t>
            </a:r>
            <a:r>
              <a:rPr lang="en-US" dirty="0" err="1"/>
              <a:t>Iswaran</a:t>
            </a:r>
            <a:r>
              <a:rPr lang="en-US" dirty="0"/>
              <a:t> that there were no such things as ghosts or spirits. He left the room and retired for the night. But he could not sleep. The story of the ghost woman began to hover in his mind.</a:t>
            </a:r>
          </a:p>
          <a:p>
            <a:pPr algn="just">
              <a:lnSpc>
                <a:spcPct val="150000"/>
              </a:lnSpc>
            </a:pPr>
            <a:r>
              <a:rPr lang="en-US" dirty="0"/>
              <a:t>One night, </a:t>
            </a:r>
            <a:r>
              <a:rPr lang="en-US" dirty="0" err="1"/>
              <a:t>Mahendra</a:t>
            </a:r>
            <a:r>
              <a:rPr lang="en-US" dirty="0"/>
              <a:t> was woken up from his sleep by a low moan close to his window. He looked out at the white sheet of moonlight outside, and found a dark cloudy form clutching a bundle. </a:t>
            </a:r>
            <a:r>
              <a:rPr lang="en-US" dirty="0" err="1"/>
              <a:t>Mahendra</a:t>
            </a:r>
            <a:r>
              <a:rPr lang="en-US" dirty="0"/>
              <a:t> was sure that it was none but the ghost woman.</a:t>
            </a:r>
          </a:p>
          <a:p>
            <a:pPr algn="just">
              <a:lnSpc>
                <a:spcPct val="150000"/>
              </a:lnSpc>
            </a:pPr>
            <a:r>
              <a:rPr lang="en-US" dirty="0"/>
              <a:t>He broke into a cold sweat and fell back on the pillow, panting. In the morning </a:t>
            </a:r>
            <a:r>
              <a:rPr lang="en-US" dirty="0" err="1"/>
              <a:t>Iswaran</a:t>
            </a:r>
            <a:r>
              <a:rPr lang="en-US" dirty="0"/>
              <a:t> asked him about the ghost woman and the sound of moaning that was coming from his room. But </a:t>
            </a:r>
            <a:r>
              <a:rPr lang="en-US" dirty="0" err="1"/>
              <a:t>Mahendra</a:t>
            </a:r>
            <a:r>
              <a:rPr lang="en-US" dirty="0"/>
              <a:t> was very upset. He decided to leave the place immediately.</a:t>
            </a:r>
          </a:p>
          <a:p>
            <a:pPr algn="just">
              <a:lnSpc>
                <a:spcPct val="150000"/>
              </a:lnSpc>
            </a:pPr>
            <a:endParaRPr lang="en-US" dirty="0"/>
          </a:p>
        </p:txBody>
      </p:sp>
    </p:spTree>
    <p:extLst>
      <p:ext uri="{BB962C8B-B14F-4D97-AF65-F5344CB8AC3E}">
        <p14:creationId xmlns:p14="http://schemas.microsoft.com/office/powerpoint/2010/main" val="712927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677108"/>
          </a:xfrm>
        </p:spPr>
        <p:txBody>
          <a:bodyPr/>
          <a:lstStyle/>
          <a:p>
            <a:pPr algn="ctr"/>
            <a:r>
              <a:rPr lang="en-US" dirty="0">
                <a:solidFill>
                  <a:srgbClr val="FF0000"/>
                </a:solidFill>
              </a:rPr>
              <a:t>Key Points</a:t>
            </a:r>
            <a:endParaRPr lang="en-US" dirty="0"/>
          </a:p>
        </p:txBody>
      </p:sp>
      <p:sp>
        <p:nvSpPr>
          <p:cNvPr id="3" name="Text Placeholder 2"/>
          <p:cNvSpPr>
            <a:spLocks noGrp="1"/>
          </p:cNvSpPr>
          <p:nvPr>
            <p:ph type="body" idx="1"/>
          </p:nvPr>
        </p:nvSpPr>
        <p:spPr>
          <a:xfrm>
            <a:off x="152400" y="914400"/>
            <a:ext cx="8839200" cy="5539978"/>
          </a:xfrm>
        </p:spPr>
        <p:txBody>
          <a:bodyPr/>
          <a:lstStyle/>
          <a:p>
            <a:r>
              <a:rPr lang="en-US" b="1" dirty="0"/>
              <a:t> The story was narrated to Ganesh by </a:t>
            </a:r>
            <a:r>
              <a:rPr lang="en-US" b="1" dirty="0" err="1"/>
              <a:t>Mahendra</a:t>
            </a:r>
            <a:r>
              <a:rPr lang="en-US" b="1" dirty="0"/>
              <a:t>. </a:t>
            </a:r>
            <a:r>
              <a:rPr lang="en-US" dirty="0"/>
              <a:t/>
            </a:r>
            <a:br>
              <a:rPr lang="en-US" dirty="0"/>
            </a:br>
            <a:endParaRPr lang="en-US" dirty="0"/>
          </a:p>
          <a:p>
            <a:r>
              <a:rPr lang="en-US" b="1" dirty="0"/>
              <a:t> </a:t>
            </a:r>
            <a:r>
              <a:rPr lang="en-US" b="1" dirty="0" err="1"/>
              <a:t>Mahendra</a:t>
            </a:r>
            <a:r>
              <a:rPr lang="en-US" b="1" dirty="0"/>
              <a:t> was bachelor, junior supervisor in a construction firm.</a:t>
            </a:r>
            <a:r>
              <a:rPr lang="en-US" dirty="0"/>
              <a:t/>
            </a:r>
            <a:br>
              <a:rPr lang="en-US" dirty="0"/>
            </a:br>
            <a:endParaRPr lang="en-US" dirty="0"/>
          </a:p>
          <a:p>
            <a:r>
              <a:rPr lang="en-US" b="1" dirty="0"/>
              <a:t> His job was to keep an eye on different construction sites.</a:t>
            </a:r>
            <a:r>
              <a:rPr lang="en-US" dirty="0"/>
              <a:t/>
            </a:r>
            <a:br>
              <a:rPr lang="en-US" dirty="0"/>
            </a:br>
            <a:endParaRPr lang="en-US" dirty="0"/>
          </a:p>
          <a:p>
            <a:r>
              <a:rPr lang="en-US" b="1" dirty="0"/>
              <a:t> </a:t>
            </a:r>
            <a:r>
              <a:rPr lang="en-US" b="1" dirty="0" err="1"/>
              <a:t>Mahendra</a:t>
            </a:r>
            <a:r>
              <a:rPr lang="en-US" b="1" dirty="0"/>
              <a:t> always had his asset, his cook, </a:t>
            </a:r>
            <a:r>
              <a:rPr lang="en-US" b="1" dirty="0" err="1"/>
              <a:t>Ishwaran</a:t>
            </a:r>
            <a:r>
              <a:rPr lang="en-US" b="1" dirty="0"/>
              <a:t> with him.</a:t>
            </a:r>
            <a:r>
              <a:rPr lang="en-US" dirty="0"/>
              <a:t/>
            </a:r>
            <a:br>
              <a:rPr lang="en-US" dirty="0"/>
            </a:br>
            <a:endParaRPr lang="en-US" dirty="0"/>
          </a:p>
          <a:p>
            <a:r>
              <a:rPr lang="en-US" b="1" dirty="0" err="1"/>
              <a:t>Ishwaran</a:t>
            </a:r>
            <a:r>
              <a:rPr lang="en-US" b="1" dirty="0"/>
              <a:t> had amazing capacity to produce vegetable and </a:t>
            </a:r>
            <a:r>
              <a:rPr lang="en-US" b="1" dirty="0" err="1"/>
              <a:t>cookingingredients</a:t>
            </a:r>
            <a:r>
              <a:rPr lang="en-US" b="1" dirty="0"/>
              <a:t> any where.</a:t>
            </a:r>
            <a:r>
              <a:rPr lang="en-US" dirty="0"/>
              <a:t/>
            </a:r>
            <a:br>
              <a:rPr lang="en-US" dirty="0"/>
            </a:br>
            <a:endParaRPr lang="en-US" dirty="0"/>
          </a:p>
          <a:p>
            <a:r>
              <a:rPr lang="en-US" b="1" dirty="0"/>
              <a:t> </a:t>
            </a:r>
            <a:r>
              <a:rPr lang="en-US" b="1" dirty="0" err="1"/>
              <a:t>Ishwaran</a:t>
            </a:r>
            <a:r>
              <a:rPr lang="en-US" b="1" dirty="0"/>
              <a:t> would read popular Tamil thriller stories.</a:t>
            </a:r>
            <a:r>
              <a:rPr lang="en-US" dirty="0"/>
              <a:t/>
            </a:r>
            <a:br>
              <a:rPr lang="en-US" dirty="0"/>
            </a:br>
            <a:endParaRPr lang="en-US" dirty="0"/>
          </a:p>
          <a:p>
            <a:r>
              <a:rPr lang="en-US" b="1" dirty="0"/>
              <a:t> His own description was greatly influenced by the Tamil author.</a:t>
            </a:r>
            <a:r>
              <a:rPr lang="en-US" dirty="0"/>
              <a:t/>
            </a:r>
            <a:br>
              <a:rPr lang="en-US" dirty="0"/>
            </a:br>
            <a:endParaRPr lang="en-US" dirty="0"/>
          </a:p>
          <a:p>
            <a:r>
              <a:rPr lang="en-US" b="1" dirty="0"/>
              <a:t>He weaved endless stories and played a roll of TV in </a:t>
            </a:r>
            <a:r>
              <a:rPr lang="en-US" b="1" dirty="0" err="1"/>
              <a:t>Mahendra's</a:t>
            </a:r>
            <a:r>
              <a:rPr lang="en-US" b="1" dirty="0"/>
              <a:t>  living quarters.</a:t>
            </a:r>
            <a:r>
              <a:rPr lang="en-US" dirty="0"/>
              <a:t/>
            </a:r>
            <a:br>
              <a:rPr lang="en-US" dirty="0"/>
            </a:br>
            <a:endParaRPr lang="en-US" dirty="0"/>
          </a:p>
          <a:p>
            <a:r>
              <a:rPr lang="en-US" b="1" dirty="0"/>
              <a:t>He weaved a tale of a tusker, which destroyed everything on the way and how he made him collapsed in the end with help of a small cane and karate .</a:t>
            </a:r>
            <a:r>
              <a:rPr lang="en-US" dirty="0"/>
              <a:t/>
            </a:r>
            <a:br>
              <a:rPr lang="en-US" dirty="0"/>
            </a:br>
            <a:endParaRPr lang="en-US" dirty="0"/>
          </a:p>
          <a:p>
            <a:endParaRPr lang="en-US" dirty="0"/>
          </a:p>
        </p:txBody>
      </p:sp>
    </p:spTree>
    <p:extLst>
      <p:ext uri="{BB962C8B-B14F-4D97-AF65-F5344CB8AC3E}">
        <p14:creationId xmlns:p14="http://schemas.microsoft.com/office/powerpoint/2010/main" val="907969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1594"/>
            <a:ext cx="8686799" cy="677108"/>
          </a:xfrm>
        </p:spPr>
        <p:txBody>
          <a:bodyPr/>
          <a:lstStyle/>
          <a:p>
            <a:pPr algn="ctr"/>
            <a:r>
              <a:rPr lang="en-US" dirty="0" smtClean="0">
                <a:solidFill>
                  <a:srgbClr val="FF0000"/>
                </a:solidFill>
              </a:rPr>
              <a:t>Key Points</a:t>
            </a:r>
            <a:endParaRPr lang="en-US" dirty="0">
              <a:solidFill>
                <a:srgbClr val="FF0000"/>
              </a:solidFill>
            </a:endParaRPr>
          </a:p>
        </p:txBody>
      </p:sp>
      <p:sp>
        <p:nvSpPr>
          <p:cNvPr id="3" name="Text Placeholder 2"/>
          <p:cNvSpPr>
            <a:spLocks noGrp="1"/>
          </p:cNvSpPr>
          <p:nvPr>
            <p:ph type="body" idx="1"/>
          </p:nvPr>
        </p:nvSpPr>
        <p:spPr>
          <a:xfrm>
            <a:off x="152400" y="1295400"/>
            <a:ext cx="8839200" cy="5334000"/>
          </a:xfrm>
        </p:spPr>
        <p:txBody>
          <a:bodyPr/>
          <a:lstStyle/>
          <a:p>
            <a:r>
              <a:rPr lang="en-US" b="1" dirty="0" err="1"/>
              <a:t>Ishwaran</a:t>
            </a:r>
            <a:r>
              <a:rPr lang="en-US" b="1" dirty="0"/>
              <a:t> linked the auspicious full moon night to a story of female ghost holding a </a:t>
            </a:r>
            <a:r>
              <a:rPr lang="en-US" b="1" dirty="0" err="1"/>
              <a:t>foetus</a:t>
            </a:r>
            <a:r>
              <a:rPr lang="en-US" b="1" dirty="0"/>
              <a:t>.</a:t>
            </a:r>
            <a:r>
              <a:rPr lang="en-US" dirty="0"/>
              <a:t/>
            </a:r>
            <a:br>
              <a:rPr lang="en-US" dirty="0"/>
            </a:br>
            <a:endParaRPr lang="en-US" dirty="0"/>
          </a:p>
          <a:p>
            <a:r>
              <a:rPr lang="en-US" b="1" dirty="0" err="1"/>
              <a:t>Mahendra</a:t>
            </a:r>
            <a:r>
              <a:rPr lang="en-US" b="1" dirty="0"/>
              <a:t> rebuked him for explaining such baseless stories.    </a:t>
            </a:r>
            <a:r>
              <a:rPr lang="en-US" dirty="0"/>
              <a:t/>
            </a:r>
            <a:br>
              <a:rPr lang="en-US" dirty="0"/>
            </a:br>
            <a:endParaRPr lang="en-US" dirty="0"/>
          </a:p>
          <a:p>
            <a:r>
              <a:rPr lang="en-US" b="1" dirty="0"/>
              <a:t> He thought that was only a figment of imagination and nothing else.</a:t>
            </a:r>
            <a:r>
              <a:rPr lang="en-US" dirty="0"/>
              <a:t/>
            </a:r>
            <a:br>
              <a:rPr lang="en-US" dirty="0"/>
            </a:br>
            <a:endParaRPr lang="en-US" dirty="0"/>
          </a:p>
          <a:p>
            <a:r>
              <a:rPr lang="en-US" b="1" dirty="0"/>
              <a:t>One night </a:t>
            </a:r>
            <a:r>
              <a:rPr lang="en-US" b="1" dirty="0" err="1"/>
              <a:t>Mahendra</a:t>
            </a:r>
            <a:r>
              <a:rPr lang="en-US" b="1" dirty="0"/>
              <a:t> heard a low moan near his window. He put it as a cat but sound became louder and louder.</a:t>
            </a:r>
            <a:r>
              <a:rPr lang="en-US" dirty="0"/>
              <a:t/>
            </a:r>
            <a:br>
              <a:rPr lang="en-US" dirty="0"/>
            </a:br>
            <a:endParaRPr lang="en-US" dirty="0"/>
          </a:p>
          <a:p>
            <a:r>
              <a:rPr lang="en-US" b="1" dirty="0"/>
              <a:t> </a:t>
            </a:r>
            <a:r>
              <a:rPr lang="en-US" b="1" dirty="0" err="1"/>
              <a:t>Mahendra</a:t>
            </a:r>
            <a:r>
              <a:rPr lang="en-US" b="1" dirty="0"/>
              <a:t> saw a cloudy figure holding a bundle.</a:t>
            </a:r>
            <a:r>
              <a:rPr lang="en-US" dirty="0"/>
              <a:t/>
            </a:r>
            <a:br>
              <a:rPr lang="en-US" dirty="0"/>
            </a:br>
            <a:endParaRPr lang="en-US" dirty="0"/>
          </a:p>
          <a:p>
            <a:r>
              <a:rPr lang="en-US" b="1" dirty="0"/>
              <a:t>It affected him very much that he could not sleep properly.     </a:t>
            </a:r>
            <a:r>
              <a:rPr lang="en-US" dirty="0"/>
              <a:t/>
            </a:r>
            <a:br>
              <a:rPr lang="en-US" dirty="0"/>
            </a:br>
            <a:endParaRPr lang="en-US" dirty="0"/>
          </a:p>
          <a:p>
            <a:r>
              <a:rPr lang="en-US" b="1" dirty="0"/>
              <a:t>Next morning </a:t>
            </a:r>
            <a:r>
              <a:rPr lang="en-US" b="1" dirty="0" err="1"/>
              <a:t>Ishwaran</a:t>
            </a:r>
            <a:r>
              <a:rPr lang="en-US" b="1" dirty="0"/>
              <a:t> greeted him and told about the last night's experience.</a:t>
            </a:r>
            <a:endParaRPr lang="en-US" dirty="0"/>
          </a:p>
          <a:p>
            <a:r>
              <a:rPr lang="en-US" b="1" dirty="0"/>
              <a:t> At last </a:t>
            </a:r>
            <a:r>
              <a:rPr lang="en-US" b="1" dirty="0" err="1"/>
              <a:t>Mahendra</a:t>
            </a:r>
            <a:r>
              <a:rPr lang="en-US" b="1" dirty="0"/>
              <a:t> resolved to leave the place the very next day, handed in his paper.</a:t>
            </a:r>
            <a:endParaRPr lang="en-US" dirty="0"/>
          </a:p>
          <a:p>
            <a:endParaRPr lang="en-US" dirty="0"/>
          </a:p>
        </p:txBody>
      </p:sp>
    </p:spTree>
    <p:extLst>
      <p:ext uri="{BB962C8B-B14F-4D97-AF65-F5344CB8AC3E}">
        <p14:creationId xmlns:p14="http://schemas.microsoft.com/office/powerpoint/2010/main" val="425462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1595"/>
            <a:ext cx="8305799" cy="1354217"/>
          </a:xfrm>
        </p:spPr>
        <p:txBody>
          <a:bodyPr/>
          <a:lstStyle/>
          <a:p>
            <a:pPr algn="ctr"/>
            <a:r>
              <a:rPr lang="en-US" b="1" i="1" dirty="0"/>
              <a:t>OBJECTIVES</a:t>
            </a:r>
            <a:r>
              <a:rPr lang="en-US" b="1" dirty="0"/>
              <a:t/>
            </a:r>
            <a:br>
              <a:rPr lang="en-US" b="1" dirty="0"/>
            </a:br>
            <a:endParaRPr lang="en-US" dirty="0"/>
          </a:p>
        </p:txBody>
      </p:sp>
      <p:sp>
        <p:nvSpPr>
          <p:cNvPr id="3" name="Text Placeholder 2"/>
          <p:cNvSpPr>
            <a:spLocks noGrp="1"/>
          </p:cNvSpPr>
          <p:nvPr>
            <p:ph type="body" idx="1"/>
          </p:nvPr>
        </p:nvSpPr>
        <p:spPr>
          <a:xfrm>
            <a:off x="304800" y="1295400"/>
            <a:ext cx="8610600" cy="4016484"/>
          </a:xfrm>
        </p:spPr>
        <p:txBody>
          <a:bodyPr/>
          <a:lstStyle/>
          <a:p>
            <a:pPr marL="285750" indent="-285750">
              <a:lnSpc>
                <a:spcPct val="150000"/>
              </a:lnSpc>
              <a:buFont typeface="Wingdings" pitchFamily="2" charset="2"/>
              <a:buChar char="Ø"/>
            </a:pPr>
            <a:r>
              <a:rPr lang="en-US" dirty="0" smtClean="0"/>
              <a:t>To enable the cadets to  </a:t>
            </a:r>
            <a:r>
              <a:rPr lang="en-US" dirty="0"/>
              <a:t>comprehend the gist of the story- </a:t>
            </a:r>
            <a:r>
              <a:rPr lang="en-US" dirty="0" err="1"/>
              <a:t>Ishwaran</a:t>
            </a:r>
            <a:r>
              <a:rPr lang="en-US" dirty="0"/>
              <a:t> the story </a:t>
            </a:r>
            <a:r>
              <a:rPr lang="en-US" dirty="0" smtClean="0"/>
              <a:t>Teller.</a:t>
            </a:r>
          </a:p>
          <a:p>
            <a:pPr marL="285750" indent="-285750">
              <a:lnSpc>
                <a:spcPct val="150000"/>
              </a:lnSpc>
              <a:buFont typeface="Wingdings" pitchFamily="2" charset="2"/>
              <a:buChar char="Ø"/>
            </a:pPr>
            <a:r>
              <a:rPr lang="en-US" dirty="0" smtClean="0"/>
              <a:t>To </a:t>
            </a:r>
            <a:r>
              <a:rPr lang="en-US" dirty="0"/>
              <a:t>provide a platform to the </a:t>
            </a:r>
            <a:r>
              <a:rPr lang="en-US" dirty="0" smtClean="0"/>
              <a:t>cadets </a:t>
            </a:r>
            <a:r>
              <a:rPr lang="en-US" dirty="0"/>
              <a:t>where they can differentiate between natural and unnatural </a:t>
            </a:r>
            <a:r>
              <a:rPr lang="en-US" dirty="0" smtClean="0"/>
              <a:t>world.</a:t>
            </a:r>
          </a:p>
          <a:p>
            <a:pPr marL="285750" indent="-285750">
              <a:lnSpc>
                <a:spcPct val="150000"/>
              </a:lnSpc>
              <a:buFont typeface="Wingdings" pitchFamily="2" charset="2"/>
              <a:buChar char="Ø"/>
            </a:pPr>
            <a:r>
              <a:rPr lang="en-US" dirty="0" smtClean="0"/>
              <a:t>To </a:t>
            </a:r>
            <a:r>
              <a:rPr lang="en-US" dirty="0"/>
              <a:t>make the cadets</a:t>
            </a:r>
            <a:r>
              <a:rPr lang="en-US" dirty="0" smtClean="0"/>
              <a:t> </a:t>
            </a:r>
            <a:r>
              <a:rPr lang="en-US" dirty="0"/>
              <a:t>able to understand difficult </a:t>
            </a:r>
            <a:r>
              <a:rPr lang="en-US" dirty="0" smtClean="0"/>
              <a:t>words.</a:t>
            </a:r>
          </a:p>
          <a:p>
            <a:pPr marL="285750" indent="-285750">
              <a:lnSpc>
                <a:spcPct val="150000"/>
              </a:lnSpc>
              <a:buFont typeface="Wingdings" pitchFamily="2" charset="2"/>
              <a:buChar char="Ø"/>
            </a:pPr>
            <a:r>
              <a:rPr lang="en-US" dirty="0" smtClean="0"/>
              <a:t>To </a:t>
            </a:r>
            <a:r>
              <a:rPr lang="en-US" dirty="0"/>
              <a:t>make the cadets </a:t>
            </a:r>
            <a:r>
              <a:rPr lang="en-US" dirty="0" smtClean="0"/>
              <a:t>able </a:t>
            </a:r>
            <a:r>
              <a:rPr lang="en-US" dirty="0"/>
              <a:t>to answer all objective question and short notes on the </a:t>
            </a:r>
            <a:r>
              <a:rPr lang="en-US" dirty="0" smtClean="0"/>
              <a:t>basis </a:t>
            </a:r>
            <a:r>
              <a:rPr lang="en-US" dirty="0"/>
              <a:t>of the </a:t>
            </a:r>
            <a:r>
              <a:rPr lang="en-US" dirty="0" smtClean="0"/>
              <a:t>story.</a:t>
            </a:r>
          </a:p>
          <a:p>
            <a:pPr marL="285750" indent="-285750">
              <a:lnSpc>
                <a:spcPct val="150000"/>
              </a:lnSpc>
              <a:buFont typeface="Wingdings" pitchFamily="2" charset="2"/>
              <a:buChar char="Ø"/>
            </a:pPr>
            <a:r>
              <a:rPr lang="en-US" dirty="0" smtClean="0"/>
              <a:t>To </a:t>
            </a:r>
            <a:r>
              <a:rPr lang="en-US" dirty="0"/>
              <a:t>make the cadets</a:t>
            </a:r>
            <a:r>
              <a:rPr lang="en-US" dirty="0" smtClean="0"/>
              <a:t> </a:t>
            </a:r>
            <a:r>
              <a:rPr lang="en-US" dirty="0"/>
              <a:t>able to imagine another ending of the story. </a:t>
            </a:r>
            <a:endParaRPr lang="en-US" dirty="0" smtClean="0"/>
          </a:p>
          <a:p>
            <a:pPr marL="285750" indent="-285750">
              <a:lnSpc>
                <a:spcPct val="150000"/>
              </a:lnSpc>
              <a:buFont typeface="Wingdings" pitchFamily="2" charset="2"/>
              <a:buChar char="Ø"/>
            </a:pPr>
            <a:r>
              <a:rPr lang="en-US" dirty="0" smtClean="0"/>
              <a:t>To </a:t>
            </a:r>
            <a:r>
              <a:rPr lang="en-US" dirty="0"/>
              <a:t>improve the reading, listening, speaking and writing skills of the cadets</a:t>
            </a:r>
            <a:r>
              <a:rPr lang="en-US" dirty="0" smtClean="0"/>
              <a:t> </a:t>
            </a:r>
            <a:r>
              <a:rPr lang="en-US" dirty="0"/>
              <a:t>with help of this story.</a:t>
            </a:r>
          </a:p>
          <a:p>
            <a:endParaRPr lang="en-US" dirty="0"/>
          </a:p>
        </p:txBody>
      </p:sp>
    </p:spTree>
    <p:extLst>
      <p:ext uri="{BB962C8B-B14F-4D97-AF65-F5344CB8AC3E}">
        <p14:creationId xmlns:p14="http://schemas.microsoft.com/office/powerpoint/2010/main" val="267261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61595"/>
            <a:ext cx="6934199" cy="677108"/>
          </a:xfrm>
        </p:spPr>
        <p:txBody>
          <a:bodyPr/>
          <a:lstStyle/>
          <a:p>
            <a:pPr algn="ctr"/>
            <a:r>
              <a:rPr lang="en-US" dirty="0" smtClean="0">
                <a:solidFill>
                  <a:srgbClr val="FF0000"/>
                </a:solidFill>
              </a:rPr>
              <a:t>WORD MEANING</a:t>
            </a:r>
            <a:endParaRPr lang="en-US" dirty="0">
              <a:solidFill>
                <a:srgbClr val="FF0000"/>
              </a:solidFill>
            </a:endParaRPr>
          </a:p>
        </p:txBody>
      </p:sp>
      <p:sp>
        <p:nvSpPr>
          <p:cNvPr id="3" name="Text Placeholder 2"/>
          <p:cNvSpPr>
            <a:spLocks noGrp="1"/>
          </p:cNvSpPr>
          <p:nvPr>
            <p:ph type="body" idx="1"/>
          </p:nvPr>
        </p:nvSpPr>
        <p:spPr>
          <a:xfrm>
            <a:off x="457200" y="1577340"/>
            <a:ext cx="8229600" cy="8032968"/>
          </a:xfrm>
        </p:spPr>
        <p:txBody>
          <a:bodyPr/>
          <a:lstStyle/>
          <a:p>
            <a:r>
              <a:rPr lang="en-US" dirty="0"/>
              <a:t>Desolate: uninhabited, empty</a:t>
            </a:r>
            <a:br>
              <a:rPr lang="en-US" dirty="0"/>
            </a:br>
            <a:r>
              <a:rPr lang="en-US" dirty="0"/>
              <a:t>Conjure up: to gather or create with magic</a:t>
            </a:r>
            <a:br>
              <a:rPr lang="en-US" dirty="0"/>
            </a:br>
            <a:r>
              <a:rPr lang="en-US" dirty="0"/>
              <a:t>Zinc sheet shelter:  a temporary place to live with the roof made of metallic </a:t>
            </a:r>
            <a:r>
              <a:rPr lang="en-US" dirty="0" smtClean="0"/>
              <a:t>sheets</a:t>
            </a:r>
          </a:p>
          <a:p>
            <a:r>
              <a:rPr lang="en-US" dirty="0"/>
              <a:t>Bachelor: a person who is unmarried</a:t>
            </a:r>
            <a:br>
              <a:rPr lang="en-US" dirty="0"/>
            </a:br>
            <a:r>
              <a:rPr lang="en-US" dirty="0"/>
              <a:t>Makeshift: temporary</a:t>
            </a:r>
            <a:br>
              <a:rPr lang="en-US" dirty="0"/>
            </a:br>
            <a:r>
              <a:rPr lang="en-US" dirty="0"/>
              <a:t>Quarry: mine</a:t>
            </a:r>
            <a:br>
              <a:rPr lang="en-US" dirty="0"/>
            </a:br>
            <a:r>
              <a:rPr lang="en-US" dirty="0"/>
              <a:t>Asset: advantage</a:t>
            </a:r>
            <a:br>
              <a:rPr lang="en-US" dirty="0"/>
            </a:br>
            <a:r>
              <a:rPr lang="en-US" dirty="0"/>
              <a:t>Anecdote: A short amusing or interesting story about a real incident or </a:t>
            </a:r>
            <a:r>
              <a:rPr lang="en-US" dirty="0" smtClean="0"/>
              <a:t>person</a:t>
            </a:r>
          </a:p>
          <a:p>
            <a:r>
              <a:rPr lang="en-US" dirty="0"/>
              <a:t>Muttering: speaking in a low voice</a:t>
            </a:r>
            <a:br>
              <a:rPr lang="en-US" dirty="0"/>
            </a:br>
            <a:r>
              <a:rPr lang="en-US" dirty="0"/>
              <a:t>Dozing off: falling asleep</a:t>
            </a:r>
            <a:br>
              <a:rPr lang="en-US" dirty="0"/>
            </a:br>
            <a:r>
              <a:rPr lang="en-US" dirty="0"/>
              <a:t>Narrative flourishes: detailed descriptions</a:t>
            </a:r>
            <a:br>
              <a:rPr lang="en-US" dirty="0"/>
            </a:br>
            <a:r>
              <a:rPr lang="en-US" dirty="0"/>
              <a:t>In thrall: The state of being in someone's </a:t>
            </a:r>
            <a:r>
              <a:rPr lang="en-US" dirty="0" smtClean="0"/>
              <a:t>power</a:t>
            </a:r>
          </a:p>
          <a:p>
            <a:r>
              <a:rPr lang="en-US" dirty="0"/>
              <a:t>Arched: curved</a:t>
            </a:r>
            <a:br>
              <a:rPr lang="en-US" dirty="0"/>
            </a:br>
            <a:r>
              <a:rPr lang="en-US" dirty="0"/>
              <a:t>Gesture: A movement of hands for head to indicate something</a:t>
            </a:r>
            <a:br>
              <a:rPr lang="en-US" dirty="0"/>
            </a:br>
            <a:r>
              <a:rPr lang="en-US" dirty="0"/>
              <a:t>Deserted: empty</a:t>
            </a:r>
            <a:br>
              <a:rPr lang="en-US" dirty="0"/>
            </a:br>
            <a:r>
              <a:rPr lang="en-US" dirty="0"/>
              <a:t>Enormous:  huge</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080287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1594"/>
            <a:ext cx="8381999" cy="677108"/>
          </a:xfrm>
        </p:spPr>
        <p:txBody>
          <a:bodyPr/>
          <a:lstStyle/>
          <a:p>
            <a:pPr algn="ctr"/>
            <a:r>
              <a:rPr lang="en-US" dirty="0" smtClean="0">
                <a:solidFill>
                  <a:srgbClr val="FF0000"/>
                </a:solidFill>
              </a:rPr>
              <a:t>WORD MEANING</a:t>
            </a:r>
            <a:endParaRPr lang="en-US" dirty="0">
              <a:solidFill>
                <a:srgbClr val="FF0000"/>
              </a:solidFill>
            </a:endParaRPr>
          </a:p>
        </p:txBody>
      </p:sp>
      <p:sp>
        <p:nvSpPr>
          <p:cNvPr id="3" name="Text Placeholder 2"/>
          <p:cNvSpPr>
            <a:spLocks noGrp="1"/>
          </p:cNvSpPr>
          <p:nvPr>
            <p:ph type="body" idx="1"/>
          </p:nvPr>
        </p:nvSpPr>
        <p:spPr>
          <a:xfrm>
            <a:off x="381000" y="1219200"/>
            <a:ext cx="8305800" cy="7755969"/>
          </a:xfrm>
        </p:spPr>
        <p:txBody>
          <a:bodyPr/>
          <a:lstStyle/>
          <a:p>
            <a:r>
              <a:rPr lang="en-US" dirty="0"/>
              <a:t>rapt attention: completely fascinated or absorbed by what one is seeing or hearing</a:t>
            </a:r>
            <a:br>
              <a:rPr lang="en-US" dirty="0"/>
            </a:br>
            <a:r>
              <a:rPr lang="en-US" dirty="0"/>
              <a:t>pick up the thread of the story: would not restart the story from where he left in order to arouse curiosity</a:t>
            </a:r>
            <a:br>
              <a:rPr lang="en-US" dirty="0"/>
            </a:br>
            <a:r>
              <a:rPr lang="en-US" dirty="0"/>
              <a:t>veterinary doctor: a doctor who specializes in treating animals</a:t>
            </a:r>
            <a:br>
              <a:rPr lang="en-US" dirty="0"/>
            </a:br>
            <a:r>
              <a:rPr lang="en-US" dirty="0"/>
              <a:t>Summoned: called</a:t>
            </a:r>
            <a:br>
              <a:rPr lang="en-US" dirty="0"/>
            </a:br>
            <a:r>
              <a:rPr lang="en-US" dirty="0"/>
              <a:t>Shrug: to raise one's shoulders slightly and momentarily to express doubt, ignorance, or </a:t>
            </a:r>
            <a:r>
              <a:rPr lang="en-US" dirty="0" smtClean="0"/>
              <a:t>indifference</a:t>
            </a:r>
          </a:p>
          <a:p>
            <a:r>
              <a:rPr lang="en-US" dirty="0"/>
              <a:t>Auspicious: good</a:t>
            </a:r>
            <a:br>
              <a:rPr lang="en-US" dirty="0"/>
            </a:br>
            <a:r>
              <a:rPr lang="en-US" dirty="0"/>
              <a:t>Delicacies: tasty food</a:t>
            </a:r>
            <a:br>
              <a:rPr lang="en-US" dirty="0"/>
            </a:br>
            <a:r>
              <a:rPr lang="en-US" dirty="0"/>
              <a:t>Spirits: souls of the dead</a:t>
            </a:r>
            <a:br>
              <a:rPr lang="en-US" dirty="0"/>
            </a:br>
            <a:r>
              <a:rPr lang="en-US" dirty="0"/>
              <a:t>Ancestors: elders of the </a:t>
            </a:r>
            <a:r>
              <a:rPr lang="en-US" dirty="0" smtClean="0"/>
              <a:t>family</a:t>
            </a:r>
          </a:p>
          <a:p>
            <a:r>
              <a:rPr lang="en-US" dirty="0"/>
              <a:t>culinary skills: related to cooking</a:t>
            </a:r>
            <a:br>
              <a:rPr lang="en-US" dirty="0"/>
            </a:br>
            <a:r>
              <a:rPr lang="en-US" dirty="0"/>
              <a:t>Garish: something which is too </a:t>
            </a:r>
            <a:r>
              <a:rPr lang="en-US" dirty="0" err="1"/>
              <a:t>colourful</a:t>
            </a:r>
            <a:r>
              <a:rPr lang="en-US" dirty="0"/>
              <a:t> and fancy that it is disliked</a:t>
            </a:r>
            <a:br>
              <a:rPr lang="en-US" dirty="0"/>
            </a:br>
            <a:r>
              <a:rPr lang="en-US" dirty="0"/>
              <a:t>Supernatural: related to ghosts and </a:t>
            </a:r>
            <a:r>
              <a:rPr lang="en-US" dirty="0" smtClean="0"/>
              <a:t>spirits</a:t>
            </a:r>
          </a:p>
          <a:p>
            <a:r>
              <a:rPr lang="en-US" dirty="0"/>
              <a:t>Reverie: a state of being pleasantly lost in one's thoughts; a </a:t>
            </a:r>
            <a:r>
              <a:rPr lang="en-US" dirty="0" smtClean="0"/>
              <a:t>daydream</a:t>
            </a:r>
          </a:p>
          <a:p>
            <a:r>
              <a:rPr lang="en-US" dirty="0" err="1"/>
              <a:t>Shrivelled</a:t>
            </a:r>
            <a:r>
              <a:rPr lang="en-US" dirty="0"/>
              <a:t>: wrinkled and shrunken</a:t>
            </a:r>
            <a:br>
              <a:rPr lang="en-US" dirty="0"/>
            </a:br>
            <a:r>
              <a:rPr lang="en-US" dirty="0" err="1"/>
              <a:t>Foetus</a:t>
            </a:r>
            <a:r>
              <a:rPr lang="en-US" dirty="0"/>
              <a:t>: unborn baby</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9128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609600"/>
            <a:ext cx="7696200" cy="529102"/>
          </a:xfrm>
        </p:spPr>
        <p:txBody>
          <a:bodyPr/>
          <a:lstStyle/>
          <a:p>
            <a:pPr algn="ctr"/>
            <a:r>
              <a:rPr lang="en-US" dirty="0">
                <a:solidFill>
                  <a:srgbClr val="FF0000"/>
                </a:solidFill>
              </a:rPr>
              <a:t>WORD MEANING</a:t>
            </a:r>
            <a:endParaRPr lang="en-US" dirty="0"/>
          </a:p>
        </p:txBody>
      </p:sp>
      <p:sp>
        <p:nvSpPr>
          <p:cNvPr id="3" name="Text Placeholder 2"/>
          <p:cNvSpPr>
            <a:spLocks noGrp="1"/>
          </p:cNvSpPr>
          <p:nvPr>
            <p:ph type="body" idx="1"/>
          </p:nvPr>
        </p:nvSpPr>
        <p:spPr>
          <a:xfrm>
            <a:off x="457200" y="1577340"/>
            <a:ext cx="8229600" cy="7201972"/>
          </a:xfrm>
        </p:spPr>
        <p:txBody>
          <a:bodyPr/>
          <a:lstStyle/>
          <a:p>
            <a:r>
              <a:rPr lang="en-US" dirty="0"/>
              <a:t>Timber:  wood that has been processed for commercial purposes</a:t>
            </a:r>
            <a:br>
              <a:rPr lang="en-US" dirty="0"/>
            </a:br>
            <a:r>
              <a:rPr lang="en-US" dirty="0"/>
              <a:t>Hauled:  transported</a:t>
            </a:r>
            <a:br>
              <a:rPr lang="en-US" dirty="0"/>
            </a:br>
            <a:r>
              <a:rPr lang="en-US" dirty="0"/>
              <a:t>Prologue:  an introductory speech</a:t>
            </a:r>
            <a:br>
              <a:rPr lang="en-US" dirty="0"/>
            </a:br>
            <a:r>
              <a:rPr lang="en-US" dirty="0"/>
              <a:t>Elaborate:  </a:t>
            </a:r>
            <a:r>
              <a:rPr lang="en-US" dirty="0" smtClean="0"/>
              <a:t>detailed</a:t>
            </a:r>
          </a:p>
          <a:p>
            <a:r>
              <a:rPr lang="en-US" dirty="0"/>
              <a:t>Tusker:  an elephant</a:t>
            </a:r>
            <a:br>
              <a:rPr lang="en-US" dirty="0"/>
            </a:br>
            <a:r>
              <a:rPr lang="en-US" dirty="0"/>
              <a:t>roam  about: move around</a:t>
            </a:r>
            <a:br>
              <a:rPr lang="en-US" dirty="0"/>
            </a:br>
            <a:r>
              <a:rPr lang="en-US" dirty="0"/>
              <a:t>Stamping:  hitting with force</a:t>
            </a:r>
            <a:br>
              <a:rPr lang="en-US" dirty="0"/>
            </a:br>
            <a:r>
              <a:rPr lang="en-US" dirty="0"/>
              <a:t>Emulation: Effort to match or surpass a person by imitation or copying</a:t>
            </a:r>
          </a:p>
          <a:p>
            <a:r>
              <a:rPr lang="en-US" dirty="0"/>
              <a:t>Outskirts:  outer area</a:t>
            </a:r>
            <a:br>
              <a:rPr lang="en-US" dirty="0"/>
            </a:br>
            <a:r>
              <a:rPr lang="en-US" dirty="0"/>
              <a:t>helter </a:t>
            </a:r>
            <a:r>
              <a:rPr lang="en-US" dirty="0" err="1"/>
              <a:t>skelter</a:t>
            </a:r>
            <a:r>
              <a:rPr lang="en-US" dirty="0"/>
              <a:t>: here and there</a:t>
            </a:r>
            <a:br>
              <a:rPr lang="en-US" dirty="0"/>
            </a:br>
            <a:r>
              <a:rPr lang="en-US" dirty="0"/>
              <a:t>Panic:  sudden fear causing unthinkable </a:t>
            </a:r>
            <a:r>
              <a:rPr lang="en-US" dirty="0" err="1"/>
              <a:t>behaviour</a:t>
            </a:r>
            <a:r>
              <a:rPr lang="en-US" dirty="0"/>
              <a:t/>
            </a:r>
            <a:br>
              <a:rPr lang="en-US" dirty="0"/>
            </a:br>
            <a:r>
              <a:rPr lang="en-US" dirty="0"/>
              <a:t>Grunted:  Made a loud sound</a:t>
            </a:r>
            <a:br>
              <a:rPr lang="en-US" dirty="0"/>
            </a:br>
            <a:r>
              <a:rPr lang="en-US" dirty="0"/>
              <a:t>Depredations: Attacks which are made to destroy something</a:t>
            </a:r>
          </a:p>
          <a:p>
            <a:r>
              <a:rPr lang="en-US" dirty="0"/>
              <a:t>Hypnotize: to influence, control or direct completely as by personal charm, words or domination</a:t>
            </a:r>
            <a:br>
              <a:rPr lang="en-US" dirty="0"/>
            </a:br>
            <a:r>
              <a:rPr lang="en-US" dirty="0"/>
              <a:t>Mastering: putting together</a:t>
            </a:r>
            <a:br>
              <a:rPr lang="en-US" dirty="0"/>
            </a:br>
            <a:r>
              <a:rPr lang="en-US" dirty="0"/>
              <a:t>whacked:  hit noisily</a:t>
            </a:r>
            <a:br>
              <a:rPr lang="en-US" dirty="0"/>
            </a:br>
            <a:r>
              <a:rPr lang="en-US" dirty="0"/>
              <a:t>Collapsed: fell</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979839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95251" cy="553998"/>
          </a:xfrm>
        </p:spPr>
        <p:txBody>
          <a:bodyPr/>
          <a:lstStyle/>
          <a:p>
            <a:pPr algn="ctr"/>
            <a:r>
              <a:rPr lang="en-US" sz="3600" dirty="0" smtClean="0">
                <a:solidFill>
                  <a:srgbClr val="FF0000"/>
                </a:solidFill>
              </a:rPr>
              <a:t>Check </a:t>
            </a:r>
            <a:r>
              <a:rPr lang="en-US" sz="3600" dirty="0">
                <a:solidFill>
                  <a:srgbClr val="FF0000"/>
                </a:solidFill>
              </a:rPr>
              <a:t>Y</a:t>
            </a:r>
            <a:r>
              <a:rPr lang="en-US" sz="3600" dirty="0" smtClean="0">
                <a:solidFill>
                  <a:srgbClr val="FF0000"/>
                </a:solidFill>
              </a:rPr>
              <a:t>our Understanding</a:t>
            </a:r>
            <a:endParaRPr lang="en-US" sz="3600" dirty="0">
              <a:solidFill>
                <a:srgbClr val="FF0000"/>
              </a:solidFill>
            </a:endParaRPr>
          </a:p>
        </p:txBody>
      </p:sp>
      <p:sp>
        <p:nvSpPr>
          <p:cNvPr id="3" name="Text Placeholder 2"/>
          <p:cNvSpPr>
            <a:spLocks noGrp="1"/>
          </p:cNvSpPr>
          <p:nvPr>
            <p:ph type="body" idx="1"/>
          </p:nvPr>
        </p:nvSpPr>
        <p:spPr>
          <a:xfrm>
            <a:off x="457200" y="762001"/>
            <a:ext cx="8458200" cy="13405388"/>
          </a:xfrm>
        </p:spPr>
        <p:txBody>
          <a:bodyPr/>
          <a:lstStyle/>
          <a:p>
            <a:pPr marL="342900" indent="-342900">
              <a:lnSpc>
                <a:spcPct val="150000"/>
              </a:lnSpc>
              <a:buAutoNum type="arabicPeriod"/>
            </a:pPr>
            <a:r>
              <a:rPr lang="en-US" dirty="0" smtClean="0"/>
              <a:t>In </a:t>
            </a:r>
            <a:r>
              <a:rPr lang="en-US" dirty="0"/>
              <a:t>what way is </a:t>
            </a:r>
            <a:r>
              <a:rPr lang="en-US" dirty="0" err="1"/>
              <a:t>Iswaran</a:t>
            </a:r>
            <a:r>
              <a:rPr lang="en-US" dirty="0"/>
              <a:t> an asset to </a:t>
            </a:r>
            <a:r>
              <a:rPr lang="en-US" dirty="0" err="1"/>
              <a:t>Mahendra</a:t>
            </a:r>
            <a:r>
              <a:rPr lang="en-US" dirty="0" smtClean="0"/>
              <a:t>?</a:t>
            </a:r>
          </a:p>
          <a:p>
            <a:pPr marL="342900" indent="-342900">
              <a:lnSpc>
                <a:spcPct val="150000"/>
              </a:lnSpc>
              <a:buAutoNum type="arabicPeriod"/>
            </a:pPr>
            <a:r>
              <a:rPr lang="en-US" dirty="0"/>
              <a:t>How does </a:t>
            </a:r>
            <a:r>
              <a:rPr lang="en-US" dirty="0" err="1"/>
              <a:t>Iswaran</a:t>
            </a:r>
            <a:r>
              <a:rPr lang="en-US" dirty="0"/>
              <a:t> describe the uprooted tree on the highway? What effect does he want to create in his listeners</a:t>
            </a:r>
            <a:r>
              <a:rPr lang="en-US" dirty="0" smtClean="0"/>
              <a:t>?</a:t>
            </a:r>
          </a:p>
          <a:p>
            <a:pPr marL="342900" indent="-342900">
              <a:lnSpc>
                <a:spcPct val="150000"/>
              </a:lnSpc>
              <a:buAutoNum type="arabicPeriod"/>
            </a:pPr>
            <a:r>
              <a:rPr lang="en-US" dirty="0"/>
              <a:t>How does he narrate the story of the tusker? Does it appear to be plausible</a:t>
            </a:r>
            <a:r>
              <a:rPr lang="en-US" dirty="0" smtClean="0"/>
              <a:t>?</a:t>
            </a:r>
          </a:p>
          <a:p>
            <a:pPr marL="342900" indent="-342900">
              <a:lnSpc>
                <a:spcPct val="150000"/>
              </a:lnSpc>
              <a:buAutoNum type="arabicPeriod"/>
            </a:pPr>
            <a:r>
              <a:rPr lang="en-US" dirty="0"/>
              <a:t>Why does the author say that </a:t>
            </a:r>
            <a:r>
              <a:rPr lang="en-US" dirty="0" err="1"/>
              <a:t>Iswaran</a:t>
            </a:r>
            <a:r>
              <a:rPr lang="en-US" dirty="0"/>
              <a:t> seemed to more than make up for the absence of a TV in </a:t>
            </a:r>
            <a:r>
              <a:rPr lang="en-US" dirty="0" err="1"/>
              <a:t>Mahendra’s</a:t>
            </a:r>
            <a:r>
              <a:rPr lang="en-US" dirty="0"/>
              <a:t> living quarters</a:t>
            </a:r>
            <a:r>
              <a:rPr lang="en-US" dirty="0" smtClean="0"/>
              <a:t>?</a:t>
            </a:r>
          </a:p>
          <a:p>
            <a:pPr marL="342900" indent="-342900">
              <a:lnSpc>
                <a:spcPct val="150000"/>
              </a:lnSpc>
              <a:buAutoNum type="arabicPeriod"/>
            </a:pPr>
            <a:r>
              <a:rPr lang="en-US" dirty="0" err="1"/>
              <a:t>Mahendra</a:t>
            </a:r>
            <a:r>
              <a:rPr lang="en-US" dirty="0"/>
              <a:t> calls ghosts or spirits a figment of the imagination. What happens to him on a full-moon night</a:t>
            </a:r>
            <a:r>
              <a:rPr lang="en-US" dirty="0" smtClean="0"/>
              <a:t>?</a:t>
            </a:r>
          </a:p>
          <a:p>
            <a:pPr marL="342900" indent="-342900">
              <a:lnSpc>
                <a:spcPct val="150000"/>
              </a:lnSpc>
              <a:buAutoNum type="arabicPeriod"/>
            </a:pPr>
            <a:r>
              <a:rPr lang="en-US" dirty="0"/>
              <a:t>Can you think of some other ending for the story</a:t>
            </a:r>
            <a:r>
              <a:rPr lang="en-US" dirty="0" smtClean="0"/>
              <a:t>?</a:t>
            </a:r>
          </a:p>
          <a:p>
            <a:pPr marL="342900" indent="-342900">
              <a:lnSpc>
                <a:spcPct val="150000"/>
              </a:lnSpc>
              <a:buAutoNum type="arabicPeriod"/>
            </a:pPr>
            <a:r>
              <a:rPr lang="en-US" dirty="0"/>
              <a:t>Is </a:t>
            </a:r>
            <a:r>
              <a:rPr lang="en-US" dirty="0" err="1"/>
              <a:t>Iswaran</a:t>
            </a:r>
            <a:r>
              <a:rPr lang="en-US" dirty="0"/>
              <a:t> a fascinating storyteller? Discuss with your friends the qualities of a good storyteller. Try to use these qualities and tell a story</a:t>
            </a:r>
            <a:r>
              <a:rPr lang="en-US" dirty="0" smtClean="0"/>
              <a:t>.</a:t>
            </a:r>
          </a:p>
          <a:p>
            <a:pPr marL="342900" indent="-342900">
              <a:lnSpc>
                <a:spcPct val="150000"/>
              </a:lnSpc>
              <a:buAutoNum type="arabicPeriod"/>
            </a:pPr>
            <a:r>
              <a:rPr lang="en-US" dirty="0"/>
              <a:t>What impact did </a:t>
            </a:r>
            <a:r>
              <a:rPr lang="en-US" dirty="0" err="1"/>
              <a:t>Iswaran’s</a:t>
            </a:r>
            <a:r>
              <a:rPr lang="en-US" dirty="0"/>
              <a:t> story of a female ghost have on </a:t>
            </a:r>
            <a:r>
              <a:rPr lang="en-US" dirty="0" err="1"/>
              <a:t>Mahendra</a:t>
            </a:r>
            <a:r>
              <a:rPr lang="en-US" dirty="0"/>
              <a:t> ?</a:t>
            </a:r>
            <a:r>
              <a:rPr lang="en-US" b="1" dirty="0"/>
              <a:t> </a:t>
            </a:r>
            <a:endParaRPr lang="en-US" b="1" dirty="0" smtClean="0"/>
          </a:p>
          <a:p>
            <a:pPr marL="342900" indent="-342900">
              <a:lnSpc>
                <a:spcPct val="150000"/>
              </a:lnSpc>
              <a:buAutoNum type="arabicPeriod"/>
            </a:pPr>
            <a:r>
              <a:rPr lang="en-US" dirty="0"/>
              <a:t>Why did </a:t>
            </a:r>
            <a:r>
              <a:rPr lang="en-US" dirty="0" err="1"/>
              <a:t>Mahendra</a:t>
            </a:r>
            <a:r>
              <a:rPr lang="en-US" dirty="0"/>
              <a:t> become fond of </a:t>
            </a:r>
            <a:r>
              <a:rPr lang="en-US" dirty="0" err="1"/>
              <a:t>Iswaran</a:t>
            </a:r>
            <a:r>
              <a:rPr lang="en-US" dirty="0"/>
              <a:t> </a:t>
            </a:r>
            <a:r>
              <a:rPr lang="en-US" dirty="0" smtClean="0"/>
              <a:t>?</a:t>
            </a:r>
          </a:p>
          <a:p>
            <a:pPr marL="342900" indent="-342900">
              <a:lnSpc>
                <a:spcPct val="150000"/>
              </a:lnSpc>
              <a:buAutoNum type="arabicPeriod"/>
            </a:pPr>
            <a:r>
              <a:rPr lang="en-US" dirty="0" err="1"/>
              <a:t>Iswaran</a:t>
            </a:r>
            <a:r>
              <a:rPr lang="en-US" dirty="0"/>
              <a:t> was a fascinating storyteller. What other skills he had ? How was he an asset to </a:t>
            </a:r>
            <a:r>
              <a:rPr lang="en-US" dirty="0" err="1"/>
              <a:t>Mahendra</a:t>
            </a:r>
            <a:r>
              <a:rPr lang="en-US" dirty="0"/>
              <a:t>?</a:t>
            </a:r>
            <a:endParaRPr lang="en-US" dirty="0" smtClean="0"/>
          </a:p>
          <a:p>
            <a:pPr marL="342900" indent="-342900">
              <a:lnSpc>
                <a:spcPct val="150000"/>
              </a:lnSpc>
              <a:buAutoNum type="arabicPeriod"/>
            </a:pPr>
            <a:endParaRPr lang="en-US" dirty="0"/>
          </a:p>
          <a:p>
            <a:pPr marL="342900" indent="-342900">
              <a:lnSpc>
                <a:spcPct val="150000"/>
              </a:lnSpc>
              <a:buAutoNum type="arabicPeriod"/>
            </a:pPr>
            <a:endParaRPr lang="en-US" dirty="0" smtClean="0"/>
          </a:p>
          <a:p>
            <a:pPr marL="342900" indent="-342900">
              <a:lnSpc>
                <a:spcPct val="150000"/>
              </a:lnSpc>
              <a:buAutoNum type="arabicPeriod"/>
            </a:pPr>
            <a:endParaRPr lang="en-US" dirty="0"/>
          </a:p>
          <a:p>
            <a:pPr marL="342900" indent="-342900">
              <a:lnSpc>
                <a:spcPct val="150000"/>
              </a:lnSpc>
              <a:buAutoNum type="arabicPeriod"/>
            </a:pPr>
            <a:endParaRPr lang="en-US" dirty="0" smtClean="0"/>
          </a:p>
          <a:p>
            <a:pPr marL="342900" indent="-342900">
              <a:lnSpc>
                <a:spcPct val="150000"/>
              </a:lnSpc>
              <a:buAutoNum type="arabicPeriod"/>
            </a:pPr>
            <a:endParaRPr lang="en-US" dirty="0"/>
          </a:p>
          <a:p>
            <a:pPr marL="342900" indent="-342900">
              <a:lnSpc>
                <a:spcPct val="150000"/>
              </a:lnSpc>
              <a:buAutoNum type="arabicPeriod"/>
            </a:pPr>
            <a:endParaRPr lang="en-US" dirty="0" smtClean="0"/>
          </a:p>
          <a:p>
            <a:pPr marL="342900" indent="-342900">
              <a:lnSpc>
                <a:spcPct val="150000"/>
              </a:lnSpc>
              <a:buAutoNum type="arabicPeriod"/>
            </a:pPr>
            <a:endParaRPr lang="en-US" dirty="0"/>
          </a:p>
          <a:p>
            <a:pPr marL="342900" indent="-342900">
              <a:lnSpc>
                <a:spcPct val="150000"/>
              </a:lnSpc>
              <a:buAutoNum type="arabicPeriod"/>
            </a:pPr>
            <a:endParaRPr lang="en-US" dirty="0" smtClean="0"/>
          </a:p>
          <a:p>
            <a:pPr marL="342900" indent="-342900">
              <a:lnSpc>
                <a:spcPct val="150000"/>
              </a:lnSpc>
              <a:buAutoNum type="arabicPeriod"/>
            </a:pPr>
            <a:endParaRPr lang="en-US" dirty="0"/>
          </a:p>
          <a:p>
            <a:pPr marL="342900" indent="-342900">
              <a:lnSpc>
                <a:spcPct val="150000"/>
              </a:lnSpc>
              <a:buAutoNum type="arabicPeriod"/>
            </a:pPr>
            <a:endParaRPr lang="en-US" dirty="0" smtClean="0"/>
          </a:p>
          <a:p>
            <a:pPr marL="342900" indent="-342900">
              <a:lnSpc>
                <a:spcPct val="150000"/>
              </a:lnSpc>
              <a:buAutoNum type="arabicPeriod"/>
            </a:pPr>
            <a:endParaRPr lang="en-US" dirty="0"/>
          </a:p>
          <a:p>
            <a:pPr marL="342900" indent="-342900">
              <a:lnSpc>
                <a:spcPct val="150000"/>
              </a:lnSpc>
              <a:buAutoNum type="arabicPeriod"/>
            </a:pPr>
            <a:endParaRPr lang="en-US" dirty="0" smtClean="0"/>
          </a:p>
          <a:p>
            <a:pPr marL="342900" indent="-342900">
              <a:lnSpc>
                <a:spcPct val="150000"/>
              </a:lnSpc>
              <a:buAutoNum type="arabicPeriod"/>
            </a:pPr>
            <a:endParaRPr lang="en-US" dirty="0"/>
          </a:p>
          <a:p>
            <a:pPr marL="342900" indent="-342900">
              <a:lnSpc>
                <a:spcPct val="150000"/>
              </a:lnSpc>
              <a:buAutoNum type="arabicPeriod"/>
            </a:pPr>
            <a:endParaRPr lang="en-US" dirty="0" smtClean="0"/>
          </a:p>
          <a:p>
            <a:pPr marL="342900" indent="-342900">
              <a:lnSpc>
                <a:spcPct val="150000"/>
              </a:lnSpc>
              <a:buAutoNum type="arabicPeriod"/>
            </a:pPr>
            <a:endParaRPr lang="en-US" dirty="0"/>
          </a:p>
          <a:p>
            <a:pPr marL="342900" indent="-342900">
              <a:lnSpc>
                <a:spcPct val="150000"/>
              </a:lnSpc>
              <a:buAutoNum type="arabicPeriod"/>
            </a:pPr>
            <a:endParaRPr lang="en-US" dirty="0" smtClean="0"/>
          </a:p>
          <a:p>
            <a:pPr marL="342900" indent="-342900">
              <a:lnSpc>
                <a:spcPct val="150000"/>
              </a:lnSpc>
              <a:buAutoNum type="arabicPeriod"/>
            </a:pPr>
            <a:endParaRPr lang="en-US" dirty="0"/>
          </a:p>
        </p:txBody>
      </p:sp>
    </p:spTree>
    <p:extLst>
      <p:ext uri="{BB962C8B-B14F-4D97-AF65-F5344CB8AC3E}">
        <p14:creationId xmlns:p14="http://schemas.microsoft.com/office/powerpoint/2010/main" val="3722113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22194" y="3101416"/>
            <a:ext cx="4160520" cy="2598147"/>
          </a:xfrm>
          <a:prstGeom prst="rect">
            <a:avLst/>
          </a:prstGeom>
        </p:spPr>
        <p:txBody>
          <a:bodyPr vert="horz" wrap="square" lIns="0" tIns="12700" rIns="0" bIns="0" rtlCol="0">
            <a:spAutoFit/>
          </a:bodyPr>
          <a:lstStyle/>
          <a:p>
            <a:pPr marL="386715" indent="-374650">
              <a:lnSpc>
                <a:spcPct val="100000"/>
              </a:lnSpc>
              <a:spcBef>
                <a:spcPts val="100"/>
              </a:spcBef>
              <a:buSzPct val="98809"/>
              <a:buFont typeface="Arial"/>
              <a:buChar char="•"/>
              <a:tabLst>
                <a:tab pos="387350" algn="l"/>
              </a:tabLst>
            </a:pPr>
            <a:r>
              <a:rPr lang="en-US" sz="8400" spc="-10" dirty="0" smtClean="0">
                <a:latin typeface="Calibri"/>
                <a:cs typeface="Calibri"/>
              </a:rPr>
              <a:t>Thank You!</a:t>
            </a:r>
            <a:endParaRPr sz="8400" dirty="0">
              <a:latin typeface="Calibri"/>
              <a:cs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4545" y="0"/>
            <a:ext cx="3458845" cy="1244600"/>
          </a:xfrm>
          <a:prstGeom prst="rect">
            <a:avLst/>
          </a:prstGeom>
        </p:spPr>
        <p:txBody>
          <a:bodyPr vert="horz" wrap="square" lIns="0" tIns="12065" rIns="0" bIns="0" rtlCol="0">
            <a:spAutoFit/>
          </a:bodyPr>
          <a:lstStyle/>
          <a:p>
            <a:pPr marL="533400" marR="5080" indent="-521334">
              <a:lnSpc>
                <a:spcPct val="100000"/>
              </a:lnSpc>
              <a:spcBef>
                <a:spcPts val="95"/>
              </a:spcBef>
            </a:pPr>
            <a:r>
              <a:rPr sz="4000" spc="-5" dirty="0"/>
              <a:t>About the</a:t>
            </a:r>
            <a:r>
              <a:rPr sz="4000" spc="-65" dirty="0"/>
              <a:t> </a:t>
            </a:r>
            <a:r>
              <a:rPr sz="4000" spc="-15" dirty="0"/>
              <a:t>writer  </a:t>
            </a:r>
            <a:r>
              <a:rPr sz="4000" spc="-10" dirty="0"/>
              <a:t>R.K.Laxman</a:t>
            </a:r>
            <a:endParaRPr sz="4000"/>
          </a:p>
        </p:txBody>
      </p:sp>
      <p:sp>
        <p:nvSpPr>
          <p:cNvPr id="3" name="object 3"/>
          <p:cNvSpPr/>
          <p:nvPr/>
        </p:nvSpPr>
        <p:spPr>
          <a:xfrm>
            <a:off x="533400" y="2057400"/>
            <a:ext cx="8153400" cy="3200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3683508" cy="697230"/>
          </a:xfrm>
        </p:spPr>
        <p:txBody>
          <a:bodyPr/>
          <a:lstStyle/>
          <a:p>
            <a:r>
              <a:rPr lang="en-US" dirty="0" smtClean="0"/>
              <a:t>R.K LAXMAN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03934599"/>
              </p:ext>
            </p:extLst>
          </p:nvPr>
        </p:nvGraphicFramePr>
        <p:xfrm>
          <a:off x="0" y="1066800"/>
          <a:ext cx="9144000" cy="5791200"/>
        </p:xfrm>
        <a:graphic>
          <a:graphicData uri="http://schemas.openxmlformats.org/drawingml/2006/table">
            <a:tbl>
              <a:tblPr/>
              <a:tblGrid>
                <a:gridCol w="4572000"/>
                <a:gridCol w="4572000"/>
              </a:tblGrid>
              <a:tr h="1506973">
                <a:tc>
                  <a:txBody>
                    <a:bodyPr/>
                    <a:lstStyle/>
                    <a:p>
                      <a:pPr algn="l" fontAlgn="t"/>
                      <a:r>
                        <a:rPr lang="en-US" sz="2000" dirty="0">
                          <a:effectLst/>
                        </a:rPr>
                        <a:t>Born</a:t>
                      </a: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000" dirty="0">
                          <a:effectLst/>
                        </a:rPr>
                        <a:t>Rasipuram </a:t>
                      </a:r>
                      <a:r>
                        <a:rPr lang="en-US" sz="2000" dirty="0" err="1">
                          <a:effectLst/>
                        </a:rPr>
                        <a:t>Krishnaswami</a:t>
                      </a:r>
                      <a:r>
                        <a:rPr lang="en-US" sz="2000" dirty="0">
                          <a:effectLst/>
                        </a:rPr>
                        <a:t> </a:t>
                      </a:r>
                      <a:r>
                        <a:rPr lang="en-US" sz="2000" dirty="0" err="1">
                          <a:effectLst/>
                        </a:rPr>
                        <a:t>Iyer</a:t>
                      </a:r>
                      <a:r>
                        <a:rPr lang="en-US" sz="2000" dirty="0">
                          <a:effectLst/>
                        </a:rPr>
                        <a:t> </a:t>
                      </a:r>
                      <a:r>
                        <a:rPr lang="en-US" sz="2000" dirty="0" err="1">
                          <a:effectLst/>
                        </a:rPr>
                        <a:t>Laxman</a:t>
                      </a:r>
                      <a:endParaRPr lang="en-US" sz="2000" dirty="0">
                        <a:effectLst/>
                      </a:endParaRPr>
                    </a:p>
                    <a:p>
                      <a:pPr algn="l" fontAlgn="t"/>
                      <a:r>
                        <a:rPr lang="en-US" sz="2000" dirty="0">
                          <a:effectLst/>
                        </a:rPr>
                        <a:t/>
                      </a:r>
                      <a:br>
                        <a:rPr lang="en-US" sz="2000" dirty="0">
                          <a:effectLst/>
                        </a:rPr>
                      </a:br>
                      <a:r>
                        <a:rPr lang="en-US" sz="2000" dirty="0">
                          <a:effectLst/>
                        </a:rPr>
                        <a:t>24 October 1921</a:t>
                      </a:r>
                      <a:br>
                        <a:rPr lang="en-US" sz="2000" dirty="0">
                          <a:effectLst/>
                        </a:rPr>
                      </a:br>
                      <a:r>
                        <a:rPr lang="en-US" sz="2000" u="none" strike="noStrike" dirty="0">
                          <a:solidFill>
                            <a:srgbClr val="0B0080"/>
                          </a:solidFill>
                          <a:effectLst/>
                        </a:rPr>
                        <a:t>Mysore</a:t>
                      </a:r>
                      <a:r>
                        <a:rPr lang="en-US" sz="2000" dirty="0">
                          <a:effectLst/>
                        </a:rPr>
                        <a:t>, </a:t>
                      </a:r>
                      <a:r>
                        <a:rPr lang="en-US" sz="2000" u="none" strike="noStrike" dirty="0">
                          <a:solidFill>
                            <a:srgbClr val="0B0080"/>
                          </a:solidFill>
                          <a:effectLst/>
                        </a:rPr>
                        <a:t>Kingdom of Mysore</a:t>
                      </a:r>
                      <a:r>
                        <a:rPr lang="en-US" sz="2000" dirty="0">
                          <a:effectLst/>
                        </a:rPr>
                        <a:t>, </a:t>
                      </a:r>
                      <a:r>
                        <a:rPr lang="en-US" sz="2000" u="none" strike="noStrike" dirty="0">
                          <a:solidFill>
                            <a:srgbClr val="0B0080"/>
                          </a:solidFill>
                          <a:effectLst/>
                        </a:rPr>
                        <a:t>British India</a:t>
                      </a:r>
                      <a:endParaRPr lang="en-US" sz="2000" dirty="0">
                        <a:effectLst/>
                      </a:endParaRP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810909">
                <a:tc>
                  <a:txBody>
                    <a:bodyPr/>
                    <a:lstStyle/>
                    <a:p>
                      <a:pPr algn="l" fontAlgn="t"/>
                      <a:r>
                        <a:rPr lang="en-US" sz="2000">
                          <a:effectLst/>
                        </a:rPr>
                        <a:t>Died</a:t>
                      </a: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000" dirty="0">
                          <a:effectLst/>
                        </a:rPr>
                        <a:t>26 January 2015 (aged 93)</a:t>
                      </a:r>
                      <a:br>
                        <a:rPr lang="en-US" sz="2000" dirty="0">
                          <a:effectLst/>
                        </a:rPr>
                      </a:br>
                      <a:r>
                        <a:rPr lang="en-US" sz="2000" u="none" strike="noStrike" dirty="0">
                          <a:solidFill>
                            <a:srgbClr val="0B0080"/>
                          </a:solidFill>
                          <a:effectLst/>
                        </a:rPr>
                        <a:t>Pune</a:t>
                      </a:r>
                      <a:r>
                        <a:rPr lang="en-US" sz="2000" dirty="0">
                          <a:effectLst/>
                        </a:rPr>
                        <a:t>, </a:t>
                      </a:r>
                      <a:r>
                        <a:rPr lang="en-US" sz="2000" u="none" strike="noStrike" dirty="0">
                          <a:solidFill>
                            <a:srgbClr val="0B0080"/>
                          </a:solidFill>
                          <a:effectLst/>
                        </a:rPr>
                        <a:t>Maharashtra</a:t>
                      </a:r>
                      <a:r>
                        <a:rPr lang="en-US" sz="2000" dirty="0">
                          <a:effectLst/>
                        </a:rPr>
                        <a:t>, </a:t>
                      </a:r>
                      <a:r>
                        <a:rPr lang="en-US" sz="2000" u="none" strike="noStrike" dirty="0">
                          <a:solidFill>
                            <a:srgbClr val="0B0080"/>
                          </a:solidFill>
                          <a:effectLst/>
                        </a:rPr>
                        <a:t>India</a:t>
                      </a:r>
                      <a:endParaRPr lang="en-US" sz="2000" dirty="0">
                        <a:effectLst/>
                      </a:endParaRP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62875">
                <a:tc>
                  <a:txBody>
                    <a:bodyPr/>
                    <a:lstStyle/>
                    <a:p>
                      <a:pPr algn="l" fontAlgn="t"/>
                      <a:r>
                        <a:rPr lang="en-US" sz="2000">
                          <a:effectLst/>
                        </a:rPr>
                        <a:t>Nationality</a:t>
                      </a: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000">
                          <a:effectLst/>
                        </a:rPr>
                        <a:t>Indian</a:t>
                      </a: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62875">
                <a:tc>
                  <a:txBody>
                    <a:bodyPr/>
                    <a:lstStyle/>
                    <a:p>
                      <a:pPr algn="l" fontAlgn="t"/>
                      <a:r>
                        <a:rPr lang="en-US" sz="2000">
                          <a:effectLst/>
                        </a:rPr>
                        <a:t>Occupation</a:t>
                      </a: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000" u="none" strike="noStrike" dirty="0">
                          <a:solidFill>
                            <a:srgbClr val="0B0080"/>
                          </a:solidFill>
                          <a:effectLst/>
                        </a:rPr>
                        <a:t>Cartoonist</a:t>
                      </a:r>
                      <a:r>
                        <a:rPr lang="en-US" sz="2000" dirty="0">
                          <a:effectLst/>
                        </a:rPr>
                        <a:t>, illustrator</a:t>
                      </a: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62875">
                <a:tc>
                  <a:txBody>
                    <a:bodyPr/>
                    <a:lstStyle/>
                    <a:p>
                      <a:pPr algn="l" fontAlgn="t"/>
                      <a:r>
                        <a:rPr lang="en-US" sz="2000">
                          <a:effectLst/>
                        </a:rPr>
                        <a:t>Known for</a:t>
                      </a: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000" u="none" strike="noStrike" dirty="0">
                          <a:solidFill>
                            <a:srgbClr val="0B0080"/>
                          </a:solidFill>
                          <a:effectLst/>
                        </a:rPr>
                        <a:t>Common Man</a:t>
                      </a:r>
                      <a:r>
                        <a:rPr lang="en-US" sz="2000" dirty="0">
                          <a:effectLst/>
                        </a:rPr>
                        <a:t> cartoon</a:t>
                      </a: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810909">
                <a:tc>
                  <a:txBody>
                    <a:bodyPr/>
                    <a:lstStyle/>
                    <a:p>
                      <a:pPr algn="l" fontAlgn="t"/>
                      <a:r>
                        <a:rPr lang="en-US" sz="2000">
                          <a:effectLst/>
                        </a:rPr>
                        <a:t>Spouse(s)</a:t>
                      </a: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buFont typeface="Arial"/>
                        <a:buChar char="•"/>
                      </a:pPr>
                      <a:r>
                        <a:rPr lang="en-US" sz="2000" u="none" strike="noStrike" dirty="0" err="1">
                          <a:solidFill>
                            <a:srgbClr val="0B0080"/>
                          </a:solidFill>
                          <a:effectLst/>
                        </a:rPr>
                        <a:t>Kumari</a:t>
                      </a:r>
                      <a:r>
                        <a:rPr lang="en-US" sz="2000" u="none" strike="noStrike" dirty="0">
                          <a:solidFill>
                            <a:srgbClr val="0B0080"/>
                          </a:solidFill>
                          <a:effectLst/>
                        </a:rPr>
                        <a:t> Kamala</a:t>
                      </a:r>
                      <a:endParaRPr lang="en-US" sz="2000" dirty="0">
                        <a:effectLst/>
                      </a:endParaRPr>
                    </a:p>
                    <a:p>
                      <a:pPr algn="l" fontAlgn="t">
                        <a:buFont typeface="Arial"/>
                        <a:buChar char="•"/>
                      </a:pPr>
                      <a:r>
                        <a:rPr lang="en-US" sz="2000" u="none" strike="noStrike" dirty="0">
                          <a:solidFill>
                            <a:srgbClr val="0B0080"/>
                          </a:solidFill>
                          <a:effectLst/>
                        </a:rPr>
                        <a:t>Kamala </a:t>
                      </a:r>
                      <a:r>
                        <a:rPr lang="en-US" sz="2000" u="none" strike="noStrike" dirty="0" err="1">
                          <a:solidFill>
                            <a:srgbClr val="0B0080"/>
                          </a:solidFill>
                          <a:effectLst/>
                        </a:rPr>
                        <a:t>Laxman</a:t>
                      </a:r>
                      <a:endParaRPr lang="en-US" sz="2000" dirty="0">
                        <a:effectLst/>
                      </a:endParaRP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62875">
                <a:tc>
                  <a:txBody>
                    <a:bodyPr/>
                    <a:lstStyle/>
                    <a:p>
                      <a:pPr algn="l" fontAlgn="t"/>
                      <a:r>
                        <a:rPr lang="en-US" sz="2000" dirty="0">
                          <a:effectLst/>
                        </a:rPr>
                        <a:t>Relatives</a:t>
                      </a: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000" u="none" strike="noStrike" dirty="0">
                          <a:solidFill>
                            <a:srgbClr val="0B0080"/>
                          </a:solidFill>
                          <a:effectLst/>
                        </a:rPr>
                        <a:t>R. K. </a:t>
                      </a:r>
                      <a:r>
                        <a:rPr lang="en-US" sz="2000" u="none" strike="noStrike" dirty="0" smtClean="0">
                          <a:solidFill>
                            <a:srgbClr val="0B0080"/>
                          </a:solidFill>
                          <a:effectLst/>
                        </a:rPr>
                        <a:t>Narayan</a:t>
                      </a:r>
                      <a:r>
                        <a:rPr lang="en-US" sz="2000" dirty="0">
                          <a:effectLst/>
                        </a:rPr>
                        <a:t> (Brother)</a:t>
                      </a: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810909">
                <a:tc>
                  <a:txBody>
                    <a:bodyPr/>
                    <a:lstStyle/>
                    <a:p>
                      <a:pPr algn="l" fontAlgn="t"/>
                      <a:r>
                        <a:rPr lang="en-US" sz="2000" dirty="0">
                          <a:effectLst/>
                        </a:rPr>
                        <a:t>Awards</a:t>
                      </a: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sv-SE" sz="2000" u="none" strike="noStrike" dirty="0">
                          <a:solidFill>
                            <a:srgbClr val="0B0080"/>
                          </a:solidFill>
                          <a:effectLst/>
                        </a:rPr>
                        <a:t>Padma Bhushan</a:t>
                      </a:r>
                      <a:r>
                        <a:rPr lang="sv-SE" sz="2000" dirty="0">
                          <a:effectLst/>
                        </a:rPr>
                        <a:t>, </a:t>
                      </a:r>
                      <a:r>
                        <a:rPr lang="sv-SE" sz="2000" u="none" strike="noStrike" dirty="0">
                          <a:solidFill>
                            <a:srgbClr val="0B0080"/>
                          </a:solidFill>
                          <a:effectLst/>
                        </a:rPr>
                        <a:t>Padma Vibhushan</a:t>
                      </a:r>
                      <a:r>
                        <a:rPr lang="sv-SE" sz="2000" dirty="0">
                          <a:effectLst/>
                        </a:rPr>
                        <a:t>, </a:t>
                      </a:r>
                      <a:r>
                        <a:rPr lang="sv-SE" sz="2000" u="none" strike="noStrike" dirty="0">
                          <a:solidFill>
                            <a:srgbClr val="0B0080"/>
                          </a:solidFill>
                          <a:effectLst/>
                        </a:rPr>
                        <a:t>Ramon Magsaysay Award</a:t>
                      </a:r>
                      <a:endParaRPr lang="sv-SE" sz="2000" dirty="0">
                        <a:effectLst/>
                      </a:endParaRPr>
                    </a:p>
                  </a:txBody>
                  <a:tcPr marL="90519" marR="90519" marT="45260" marB="4526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2974159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39036" y="461594"/>
            <a:ext cx="2656205" cy="697230"/>
          </a:xfrm>
          <a:prstGeom prst="rect">
            <a:avLst/>
          </a:prstGeom>
        </p:spPr>
        <p:txBody>
          <a:bodyPr vert="horz" wrap="square" lIns="0" tIns="13335" rIns="0" bIns="0" rtlCol="0">
            <a:spAutoFit/>
          </a:bodyPr>
          <a:lstStyle/>
          <a:p>
            <a:pPr marL="12700">
              <a:lnSpc>
                <a:spcPct val="100000"/>
              </a:lnSpc>
              <a:spcBef>
                <a:spcPts val="105"/>
              </a:spcBef>
            </a:pPr>
            <a:r>
              <a:rPr sz="4400" spc="-5" dirty="0">
                <a:latin typeface="Calibri"/>
                <a:cs typeface="Calibri"/>
              </a:rPr>
              <a:t>R.K.Laxman</a:t>
            </a:r>
            <a:endParaRPr sz="4400">
              <a:latin typeface="Calibri"/>
              <a:cs typeface="Calibri"/>
            </a:endParaRPr>
          </a:p>
        </p:txBody>
      </p:sp>
      <p:sp>
        <p:nvSpPr>
          <p:cNvPr id="3" name="object 3"/>
          <p:cNvSpPr txBox="1">
            <a:spLocks noGrp="1"/>
          </p:cNvSpPr>
          <p:nvPr>
            <p:ph type="title"/>
          </p:nvPr>
        </p:nvSpPr>
        <p:spPr>
          <a:xfrm>
            <a:off x="4447794" y="461594"/>
            <a:ext cx="3383279" cy="697230"/>
          </a:xfrm>
          <a:prstGeom prst="rect">
            <a:avLst/>
          </a:prstGeom>
        </p:spPr>
        <p:txBody>
          <a:bodyPr vert="horz" wrap="square" lIns="0" tIns="13335" rIns="0" bIns="0" rtlCol="0">
            <a:spAutoFit/>
          </a:bodyPr>
          <a:lstStyle/>
          <a:p>
            <a:pPr marL="12700">
              <a:lnSpc>
                <a:spcPct val="100000"/>
              </a:lnSpc>
              <a:spcBef>
                <a:spcPts val="105"/>
              </a:spcBef>
            </a:pPr>
            <a:r>
              <a:rPr dirty="0"/>
              <a:t>as A</a:t>
            </a:r>
            <a:r>
              <a:rPr spc="-30" dirty="0"/>
              <a:t> </a:t>
            </a:r>
            <a:r>
              <a:rPr spc="-15" dirty="0"/>
              <a:t>cartoonist</a:t>
            </a:r>
          </a:p>
        </p:txBody>
      </p:sp>
      <p:sp>
        <p:nvSpPr>
          <p:cNvPr id="4" name="object 4"/>
          <p:cNvSpPr/>
          <p:nvPr/>
        </p:nvSpPr>
        <p:spPr>
          <a:xfrm>
            <a:off x="762000" y="1447800"/>
            <a:ext cx="3124200" cy="296265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800600" y="1143000"/>
            <a:ext cx="3505200" cy="29718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981200" y="4495800"/>
            <a:ext cx="4419600" cy="203835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4800"/>
            <a:ext cx="9143999" cy="553998"/>
          </a:xfrm>
        </p:spPr>
        <p:txBody>
          <a:bodyPr/>
          <a:lstStyle/>
          <a:p>
            <a:r>
              <a:rPr lang="en-US" sz="1800" dirty="0">
                <a:solidFill>
                  <a:srgbClr val="FF0000"/>
                </a:solidFill>
              </a:rPr>
              <a:t>The well-known political cartoonist for the ‘Times of India’ </a:t>
            </a:r>
            <a:r>
              <a:rPr lang="en-US" sz="1800" dirty="0" err="1">
                <a:solidFill>
                  <a:srgbClr val="FF0000"/>
                </a:solidFill>
              </a:rPr>
              <a:t>Shri</a:t>
            </a:r>
            <a:r>
              <a:rPr lang="en-US" sz="1800" dirty="0">
                <a:solidFill>
                  <a:srgbClr val="FF0000"/>
                </a:solidFill>
              </a:rPr>
              <a:t> R.K. </a:t>
            </a:r>
            <a:r>
              <a:rPr lang="en-US" sz="1800" dirty="0" err="1">
                <a:solidFill>
                  <a:srgbClr val="FF0000"/>
                </a:solidFill>
              </a:rPr>
              <a:t>Laxman</a:t>
            </a:r>
            <a:r>
              <a:rPr lang="en-US" sz="1800" dirty="0">
                <a:solidFill>
                  <a:srgbClr val="FF0000"/>
                </a:solidFill>
              </a:rPr>
              <a:t> receives the Padma </a:t>
            </a:r>
            <a:r>
              <a:rPr lang="en-US" sz="1800" dirty="0" err="1">
                <a:solidFill>
                  <a:srgbClr val="FF0000"/>
                </a:solidFill>
              </a:rPr>
              <a:t>Vibhushan</a:t>
            </a:r>
            <a:r>
              <a:rPr lang="en-US" sz="1800" dirty="0">
                <a:solidFill>
                  <a:srgbClr val="FF0000"/>
                </a:solidFill>
              </a:rPr>
              <a:t> award from the President Dr. A.P.J. Abdul </a:t>
            </a:r>
            <a:r>
              <a:rPr lang="en-US" sz="1800" dirty="0" err="1">
                <a:solidFill>
                  <a:srgbClr val="FF0000"/>
                </a:solidFill>
              </a:rPr>
              <a:t>Kalam</a:t>
            </a:r>
            <a:r>
              <a:rPr lang="en-US" sz="1800" dirty="0">
                <a:solidFill>
                  <a:srgbClr val="FF0000"/>
                </a:solidFill>
              </a:rPr>
              <a:t> in New Delhi on March 28, 2005</a:t>
            </a:r>
          </a:p>
        </p:txBody>
      </p:sp>
      <p:sp>
        <p:nvSpPr>
          <p:cNvPr id="3" name="Text Placeholder 2"/>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047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40"/>
            <a:ext cx="8534400" cy="861774"/>
          </a:xfrm>
        </p:spPr>
        <p:txBody>
          <a:bodyPr/>
          <a:lstStyle/>
          <a:p>
            <a:r>
              <a:rPr lang="en-US" sz="2800" dirty="0">
                <a:solidFill>
                  <a:srgbClr val="FF0000"/>
                </a:solidFill>
              </a:rPr>
              <a:t>"The Common Man" by R K </a:t>
            </a:r>
            <a:r>
              <a:rPr lang="en-US" sz="2800" dirty="0" err="1">
                <a:solidFill>
                  <a:srgbClr val="FF0000"/>
                </a:solidFill>
              </a:rPr>
              <a:t>Laxman</a:t>
            </a:r>
            <a:r>
              <a:rPr lang="en-US" sz="2800" dirty="0">
                <a:solidFill>
                  <a:srgbClr val="FF0000"/>
                </a:solidFill>
              </a:rPr>
              <a:t> at Symbiosis Institute, Pune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838200"/>
            <a:ext cx="4053368"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597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1"/>
            <a:ext cx="8534399" cy="685799"/>
          </a:xfrm>
        </p:spPr>
        <p:txBody>
          <a:bodyPr/>
          <a:lstStyle/>
          <a:p>
            <a:pPr algn="ctr"/>
            <a:r>
              <a:rPr lang="en-US" b="1" dirty="0">
                <a:solidFill>
                  <a:srgbClr val="FF0000"/>
                </a:solidFill>
              </a:rPr>
              <a:t>The lost art of storytelling</a:t>
            </a:r>
            <a:br>
              <a:rPr lang="en-US" b="1" dirty="0">
                <a:solidFill>
                  <a:srgbClr val="FF0000"/>
                </a:solidFill>
              </a:rPr>
            </a:br>
            <a:endParaRPr lang="en-US" dirty="0">
              <a:solidFill>
                <a:srgbClr val="FF0000"/>
              </a:solidFill>
            </a:endParaRPr>
          </a:p>
        </p:txBody>
      </p:sp>
      <p:sp>
        <p:nvSpPr>
          <p:cNvPr id="3" name="Text Placeholder 2"/>
          <p:cNvSpPr>
            <a:spLocks noGrp="1"/>
          </p:cNvSpPr>
          <p:nvPr>
            <p:ph type="body" idx="1"/>
          </p:nvPr>
        </p:nvSpPr>
        <p:spPr>
          <a:xfrm>
            <a:off x="76200" y="914400"/>
            <a:ext cx="8991600" cy="9140964"/>
          </a:xfrm>
        </p:spPr>
        <p:txBody>
          <a:bodyPr/>
          <a:lstStyle/>
          <a:p>
            <a:pPr algn="just">
              <a:lnSpc>
                <a:spcPct val="150000"/>
              </a:lnSpc>
            </a:pPr>
            <a:r>
              <a:rPr lang="en-US" dirty="0"/>
              <a:t>Humans have been telling stories since 15,000 B.C. as a way to connect, entertain and pass along important information. In fact, we've been telling stories for so many years that it has become ingrained in our DNA... evolution has literally wired our brains for </a:t>
            </a:r>
            <a:r>
              <a:rPr lang="en-US" dirty="0" smtClean="0"/>
              <a:t>storytelling.</a:t>
            </a:r>
            <a:r>
              <a:rPr lang="en-US" dirty="0"/>
              <a:t> </a:t>
            </a:r>
            <a:r>
              <a:rPr lang="en-US" dirty="0" smtClean="0"/>
              <a:t> </a:t>
            </a:r>
            <a:r>
              <a:rPr lang="en-US" dirty="0"/>
              <a:t>T</a:t>
            </a:r>
            <a:r>
              <a:rPr lang="en-US" dirty="0" smtClean="0"/>
              <a:t>housands </a:t>
            </a:r>
            <a:r>
              <a:rPr lang="en-US" dirty="0"/>
              <a:t>of years of sharing and listening to stories has given the art of storytelling some unfathomable </a:t>
            </a:r>
            <a:r>
              <a:rPr lang="en-US" dirty="0" smtClean="0"/>
              <a:t>power. When </a:t>
            </a:r>
            <a:r>
              <a:rPr lang="en-US" dirty="0"/>
              <a:t>we tell a story, the person listening can actually synchronize with us. Uri </a:t>
            </a:r>
            <a:r>
              <a:rPr lang="en-US" dirty="0" err="1"/>
              <a:t>Hasson</a:t>
            </a:r>
            <a:r>
              <a:rPr lang="en-US" dirty="0"/>
              <a:t>, professor of psychology at Princeton, gave an exceptional TED Talk where he explained the magical effects of storytelling</a:t>
            </a:r>
            <a:r>
              <a:rPr lang="en-US" dirty="0" smtClean="0"/>
              <a:t>..</a:t>
            </a:r>
          </a:p>
          <a:p>
            <a:pPr algn="just">
              <a:lnSpc>
                <a:spcPct val="150000"/>
              </a:lnSpc>
            </a:pPr>
            <a:endParaRPr lang="en-US" dirty="0"/>
          </a:p>
          <a:p>
            <a:pPr algn="just">
              <a:lnSpc>
                <a:spcPct val="150000"/>
              </a:lnSpc>
            </a:pPr>
            <a:r>
              <a:rPr lang="en-US" i="1" dirty="0"/>
              <a:t>"When the woman spoke English, the volunteers understood her story, and their brains synchronized. When she had activity in her insula, an emotional brain region, the listeners did too. When her frontal cortex lit up, so did theirs. By simply telling a story, the woman could plant ideas, thoughts and emotions into the listeners' brains."</a:t>
            </a:r>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r>
              <a:rPr lang="en-US" dirty="0" smtClean="0"/>
              <a:t>.</a:t>
            </a:r>
            <a:endParaRPr lang="en-US" dirty="0"/>
          </a:p>
          <a:p>
            <a:pPr algn="just"/>
            <a:endParaRPr lang="en-US" dirty="0"/>
          </a:p>
        </p:txBody>
      </p:sp>
    </p:spTree>
    <p:extLst>
      <p:ext uri="{BB962C8B-B14F-4D97-AF65-F5344CB8AC3E}">
        <p14:creationId xmlns:p14="http://schemas.microsoft.com/office/powerpoint/2010/main" val="3506516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1594"/>
            <a:ext cx="7924799" cy="677108"/>
          </a:xfrm>
        </p:spPr>
        <p:txBody>
          <a:bodyPr/>
          <a:lstStyle/>
          <a:p>
            <a:pPr algn="ctr"/>
            <a:r>
              <a:rPr lang="en-US" dirty="0" smtClean="0">
                <a:solidFill>
                  <a:srgbClr val="FF0000"/>
                </a:solidFill>
              </a:rPr>
              <a:t>INTRODUCTION TO THE LESSON</a:t>
            </a:r>
            <a:endParaRPr lang="en-US" dirty="0">
              <a:solidFill>
                <a:srgbClr val="FF0000"/>
              </a:solidFill>
            </a:endParaRPr>
          </a:p>
        </p:txBody>
      </p:sp>
      <p:sp>
        <p:nvSpPr>
          <p:cNvPr id="3" name="Text Placeholder 2"/>
          <p:cNvSpPr>
            <a:spLocks noGrp="1"/>
          </p:cNvSpPr>
          <p:nvPr>
            <p:ph type="body" idx="1"/>
          </p:nvPr>
        </p:nvSpPr>
        <p:spPr>
          <a:xfrm>
            <a:off x="457200" y="1577340"/>
            <a:ext cx="8305800" cy="3323987"/>
          </a:xfrm>
        </p:spPr>
        <p:txBody>
          <a:bodyPr/>
          <a:lstStyle/>
          <a:p>
            <a:pPr algn="just">
              <a:lnSpc>
                <a:spcPct val="200000"/>
              </a:lnSpc>
            </a:pPr>
            <a:r>
              <a:rPr lang="en-US" dirty="0"/>
              <a:t>The title of this chapter- “</a:t>
            </a:r>
            <a:r>
              <a:rPr lang="en-US" b="1" dirty="0" err="1"/>
              <a:t>Iswaran</a:t>
            </a:r>
            <a:r>
              <a:rPr lang="en-US" b="1" dirty="0"/>
              <a:t> the storyteller</a:t>
            </a:r>
            <a:r>
              <a:rPr lang="en-US" dirty="0"/>
              <a:t>” tells us that this story is about </a:t>
            </a:r>
            <a:r>
              <a:rPr lang="en-US" dirty="0" err="1" smtClean="0"/>
              <a:t>Iswaran</a:t>
            </a:r>
            <a:r>
              <a:rPr lang="en-US" dirty="0" smtClean="0"/>
              <a:t> who is a skilled storyteller. He </a:t>
            </a:r>
            <a:r>
              <a:rPr lang="en-US" dirty="0"/>
              <a:t>uses special effects, does voice modulation, uses his body language to make the story realistic so that the listener, i.e. </a:t>
            </a:r>
            <a:r>
              <a:rPr lang="en-US" dirty="0" err="1"/>
              <a:t>Mahendra</a:t>
            </a:r>
            <a:r>
              <a:rPr lang="en-US" dirty="0"/>
              <a:t> gets attracted and captivated in his story. The writer wants to highlight this quality of </a:t>
            </a:r>
            <a:r>
              <a:rPr lang="en-US" dirty="0" err="1"/>
              <a:t>Iswaran</a:t>
            </a:r>
            <a:r>
              <a:rPr lang="en-US" dirty="0"/>
              <a:t> - that he was so good at telling stories that they appeared to be real. His stories were a source of entertainment for </a:t>
            </a:r>
            <a:r>
              <a:rPr lang="en-US" dirty="0" err="1"/>
              <a:t>Mahendra</a:t>
            </a:r>
            <a:r>
              <a:rPr lang="en-US" dirty="0"/>
              <a:t>.</a:t>
            </a:r>
          </a:p>
        </p:txBody>
      </p:sp>
    </p:spTree>
    <p:extLst>
      <p:ext uri="{BB962C8B-B14F-4D97-AF65-F5344CB8AC3E}">
        <p14:creationId xmlns:p14="http://schemas.microsoft.com/office/powerpoint/2010/main" val="3794979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TotalTime>
  <Words>1375</Words>
  <Application>Microsoft Office PowerPoint</Application>
  <PresentationFormat>On-screen Show (4:3)</PresentationFormat>
  <Paragraphs>168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OBJECTIVES </vt:lpstr>
      <vt:lpstr>About the writer  R.K.Laxman</vt:lpstr>
      <vt:lpstr>R.K LAXMAN</vt:lpstr>
      <vt:lpstr>as A cartoonist</vt:lpstr>
      <vt:lpstr>The well-known political cartoonist for the ‘Times of India’ Shri R.K. Laxman receives the Padma Vibhushan award from the President Dr. A.P.J. Abdul Kalam in New Delhi on March 28, 2005</vt:lpstr>
      <vt:lpstr>"The Common Man" by R K Laxman at Symbiosis Institute, Pune</vt:lpstr>
      <vt:lpstr>The lost art of storytelling </vt:lpstr>
      <vt:lpstr>INTRODUCTION TO THE LESSON</vt:lpstr>
      <vt:lpstr>THEME-I</vt:lpstr>
      <vt:lpstr>Theme-2</vt:lpstr>
      <vt:lpstr>TITLE</vt:lpstr>
      <vt:lpstr>Message</vt:lpstr>
      <vt:lpstr>A good story-teller should be an epitome of the qualities below mentioned: </vt:lpstr>
      <vt:lpstr>SUMMARY</vt:lpstr>
      <vt:lpstr>SUMMARY Contd..</vt:lpstr>
      <vt:lpstr>SUMMARY Contd..</vt:lpstr>
      <vt:lpstr>Key Points</vt:lpstr>
      <vt:lpstr>Key Points</vt:lpstr>
      <vt:lpstr>WORD MEANING</vt:lpstr>
      <vt:lpstr>WORD MEANING</vt:lpstr>
      <vt:lpstr>WORD MEANING</vt:lpstr>
      <vt:lpstr>Check Your Understanding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ISHWARAN THE STORY TELLER</dc:title>
  <cp:lastModifiedBy>Arun</cp:lastModifiedBy>
  <cp:revision>27</cp:revision>
  <dcterms:created xsi:type="dcterms:W3CDTF">2020-07-02T04:01:30Z</dcterms:created>
  <dcterms:modified xsi:type="dcterms:W3CDTF">2020-07-04T08:04:27Z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2013-12-05T00:00:00Z</vt:filetime>
  </property>
  <property fmtid="{D5CDD505-2E9C-101B-9397-08002B2CF9AE}" pid="3" name="Creator">
    <vt:lpwstr>Microsoft® Office PowerPoint® 2007</vt:lpwstr>
  </property>
  <property fmtid="{D5CDD505-2E9C-101B-9397-08002B2CF9AE}" pid="4" name="LastSaved">
    <vt:filetime>2020-07-02T00:00:00Z</vt:filetime>
  </property>
</Properties>
</file>